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84" r:id="rId4"/>
  </p:sldMasterIdLst>
  <p:notesMasterIdLst>
    <p:notesMasterId r:id="rId35"/>
  </p:notesMasterIdLst>
  <p:handoutMasterIdLst>
    <p:handoutMasterId r:id="rId36"/>
  </p:handoutMasterIdLst>
  <p:sldIdLst>
    <p:sldId id="256" r:id="rId5"/>
    <p:sldId id="340" r:id="rId6"/>
    <p:sldId id="338" r:id="rId7"/>
    <p:sldId id="337" r:id="rId8"/>
    <p:sldId id="334" r:id="rId9"/>
    <p:sldId id="335" r:id="rId10"/>
    <p:sldId id="259" r:id="rId11"/>
    <p:sldId id="345" r:id="rId12"/>
    <p:sldId id="346" r:id="rId13"/>
    <p:sldId id="347" r:id="rId14"/>
    <p:sldId id="350" r:id="rId15"/>
    <p:sldId id="336" r:id="rId16"/>
    <p:sldId id="351" r:id="rId17"/>
    <p:sldId id="352" r:id="rId18"/>
    <p:sldId id="353" r:id="rId19"/>
    <p:sldId id="354" r:id="rId20"/>
    <p:sldId id="318" r:id="rId21"/>
    <p:sldId id="344" r:id="rId22"/>
    <p:sldId id="315" r:id="rId23"/>
    <p:sldId id="342" r:id="rId24"/>
    <p:sldId id="343" r:id="rId25"/>
    <p:sldId id="341" r:id="rId26"/>
    <p:sldId id="304" r:id="rId27"/>
    <p:sldId id="356" r:id="rId28"/>
    <p:sldId id="348" r:id="rId29"/>
    <p:sldId id="349" r:id="rId30"/>
    <p:sldId id="355" r:id="rId31"/>
    <p:sldId id="286" r:id="rId32"/>
    <p:sldId id="287" r:id="rId33"/>
    <p:sldId id="277" r:id="rId3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106" d="100"/>
          <a:sy n="106" d="100"/>
        </p:scale>
        <p:origin x="1764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heme" Target="theme/theme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1BD6259-EA18-48A4-B3CC-DE73BC679C81}" type="doc">
      <dgm:prSet loTypeId="urn:microsoft.com/office/officeart/2005/8/layout/vList2" loCatId="list" qsTypeId="urn:microsoft.com/office/officeart/2005/8/quickstyle/simple2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308E0F1F-D29B-4BF3-A28B-7E390C3B0F12}">
      <dgm:prSet/>
      <dgm:spPr/>
      <dgm:t>
        <a:bodyPr/>
        <a:lstStyle/>
        <a:p>
          <a:r>
            <a:rPr lang="en-US"/>
            <a:t>DB Concepts</a:t>
          </a:r>
        </a:p>
      </dgm:t>
    </dgm:pt>
    <dgm:pt modelId="{9DD3DA41-B2C3-421C-A2E3-8967EA7DE213}" type="parTrans" cxnId="{426A81F0-7E12-463D-9D18-FFD4FE99BD8D}">
      <dgm:prSet/>
      <dgm:spPr/>
      <dgm:t>
        <a:bodyPr/>
        <a:lstStyle/>
        <a:p>
          <a:endParaRPr lang="en-US"/>
        </a:p>
      </dgm:t>
    </dgm:pt>
    <dgm:pt modelId="{E6FED2F2-1EFF-493F-887E-978B9A4D29DE}" type="sibTrans" cxnId="{426A81F0-7E12-463D-9D18-FFD4FE99BD8D}">
      <dgm:prSet/>
      <dgm:spPr/>
      <dgm:t>
        <a:bodyPr/>
        <a:lstStyle/>
        <a:p>
          <a:endParaRPr lang="en-US"/>
        </a:p>
      </dgm:t>
    </dgm:pt>
    <dgm:pt modelId="{950F8E85-4888-4AAD-BACF-F3FCA8537618}">
      <dgm:prSet/>
      <dgm:spPr/>
      <dgm:t>
        <a:bodyPr/>
        <a:lstStyle/>
        <a:p>
          <a:r>
            <a:rPr lang="en-US"/>
            <a:t>Introduction to DBMS</a:t>
          </a:r>
        </a:p>
      </dgm:t>
    </dgm:pt>
    <dgm:pt modelId="{E0CA97DE-5B0E-4C3D-9F04-74AD15EE2B57}" type="parTrans" cxnId="{E7377426-3EBA-4221-A028-CD9B1FBDB273}">
      <dgm:prSet/>
      <dgm:spPr/>
      <dgm:t>
        <a:bodyPr/>
        <a:lstStyle/>
        <a:p>
          <a:endParaRPr lang="en-US"/>
        </a:p>
      </dgm:t>
    </dgm:pt>
    <dgm:pt modelId="{C94A9DD7-D601-43B2-AB13-98F88AFCE8DF}" type="sibTrans" cxnId="{E7377426-3EBA-4221-A028-CD9B1FBDB273}">
      <dgm:prSet/>
      <dgm:spPr/>
      <dgm:t>
        <a:bodyPr/>
        <a:lstStyle/>
        <a:p>
          <a:endParaRPr lang="en-US"/>
        </a:p>
      </dgm:t>
    </dgm:pt>
    <dgm:pt modelId="{12F2B2C8-B35D-4B37-8002-0F9A303D909A}">
      <dgm:prSet/>
      <dgm:spPr/>
      <dgm:t>
        <a:bodyPr/>
        <a:lstStyle/>
        <a:p>
          <a:r>
            <a:rPr lang="en-US"/>
            <a:t>Database Architecture</a:t>
          </a:r>
        </a:p>
      </dgm:t>
    </dgm:pt>
    <dgm:pt modelId="{A0A41E8A-D180-443B-8403-9F71F2A44BFC}" type="parTrans" cxnId="{F3CE4C30-6F69-4180-BA04-B00177D2E594}">
      <dgm:prSet/>
      <dgm:spPr/>
      <dgm:t>
        <a:bodyPr/>
        <a:lstStyle/>
        <a:p>
          <a:endParaRPr lang="en-US"/>
        </a:p>
      </dgm:t>
    </dgm:pt>
    <dgm:pt modelId="{4491DDFA-BAF2-43B4-BB8A-9C57629B9D28}" type="sibTrans" cxnId="{F3CE4C30-6F69-4180-BA04-B00177D2E594}">
      <dgm:prSet/>
      <dgm:spPr/>
      <dgm:t>
        <a:bodyPr/>
        <a:lstStyle/>
        <a:p>
          <a:endParaRPr lang="en-US"/>
        </a:p>
      </dgm:t>
    </dgm:pt>
    <dgm:pt modelId="{BC8FB9AB-DC1E-4032-856C-F52E22890B8E}">
      <dgm:prSet/>
      <dgm:spPr/>
      <dgm:t>
        <a:bodyPr/>
        <a:lstStyle/>
        <a:p>
          <a:r>
            <a:rPr lang="en-US"/>
            <a:t>Data Models</a:t>
          </a:r>
        </a:p>
      </dgm:t>
    </dgm:pt>
    <dgm:pt modelId="{4AD21879-D8C6-496B-9387-B04FD2EC8568}" type="parTrans" cxnId="{2580B643-4B4F-4BCF-A55D-EDDD691AB64D}">
      <dgm:prSet/>
      <dgm:spPr/>
      <dgm:t>
        <a:bodyPr/>
        <a:lstStyle/>
        <a:p>
          <a:endParaRPr lang="en-US"/>
        </a:p>
      </dgm:t>
    </dgm:pt>
    <dgm:pt modelId="{9970F6E5-8162-4C5E-AC3D-81A185DCE88A}" type="sibTrans" cxnId="{2580B643-4B4F-4BCF-A55D-EDDD691AB64D}">
      <dgm:prSet/>
      <dgm:spPr/>
      <dgm:t>
        <a:bodyPr/>
        <a:lstStyle/>
        <a:p>
          <a:endParaRPr lang="en-US"/>
        </a:p>
      </dgm:t>
    </dgm:pt>
    <dgm:pt modelId="{DE98060F-B9E6-4F88-9066-432811242DA8}">
      <dgm:prSet/>
      <dgm:spPr/>
      <dgm:t>
        <a:bodyPr/>
        <a:lstStyle/>
        <a:p>
          <a:r>
            <a:rPr lang="en-US"/>
            <a:t>Database Design Methodology</a:t>
          </a:r>
        </a:p>
      </dgm:t>
    </dgm:pt>
    <dgm:pt modelId="{5773946E-C6B6-4E93-94FB-C127EB48275A}" type="parTrans" cxnId="{164A379A-7C45-4679-AAD0-6FFFA5DF141D}">
      <dgm:prSet/>
      <dgm:spPr/>
      <dgm:t>
        <a:bodyPr/>
        <a:lstStyle/>
        <a:p>
          <a:endParaRPr lang="en-US"/>
        </a:p>
      </dgm:t>
    </dgm:pt>
    <dgm:pt modelId="{AAB76098-3D92-40EB-8550-781EDB002088}" type="sibTrans" cxnId="{164A379A-7C45-4679-AAD0-6FFFA5DF141D}">
      <dgm:prSet/>
      <dgm:spPr/>
      <dgm:t>
        <a:bodyPr/>
        <a:lstStyle/>
        <a:p>
          <a:endParaRPr lang="en-US"/>
        </a:p>
      </dgm:t>
    </dgm:pt>
    <dgm:pt modelId="{41974357-915D-4F17-9FE9-5F3CEA7EE6C3}" type="pres">
      <dgm:prSet presAssocID="{01BD6259-EA18-48A4-B3CC-DE73BC679C81}" presName="linear" presStyleCnt="0">
        <dgm:presLayoutVars>
          <dgm:animLvl val="lvl"/>
          <dgm:resizeHandles val="exact"/>
        </dgm:presLayoutVars>
      </dgm:prSet>
      <dgm:spPr/>
    </dgm:pt>
    <dgm:pt modelId="{340CA287-BFF7-4DF3-BB4B-F22D3C7C055D}" type="pres">
      <dgm:prSet presAssocID="{308E0F1F-D29B-4BF3-A28B-7E390C3B0F12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9C84A178-4BA5-4304-8CBB-686101D0C521}" type="pres">
      <dgm:prSet presAssocID="{E6FED2F2-1EFF-493F-887E-978B9A4D29DE}" presName="spacer" presStyleCnt="0"/>
      <dgm:spPr/>
    </dgm:pt>
    <dgm:pt modelId="{7C886DFF-5D8E-4CAE-B6AC-9E8D1A8DDD3C}" type="pres">
      <dgm:prSet presAssocID="{950F8E85-4888-4AAD-BACF-F3FCA8537618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14CFBF7B-2DC9-4B45-B784-CA85183BD614}" type="pres">
      <dgm:prSet presAssocID="{C94A9DD7-D601-43B2-AB13-98F88AFCE8DF}" presName="spacer" presStyleCnt="0"/>
      <dgm:spPr/>
    </dgm:pt>
    <dgm:pt modelId="{A2AB092F-84CF-445B-B9C4-BEBD9F5FABDA}" type="pres">
      <dgm:prSet presAssocID="{12F2B2C8-B35D-4B37-8002-0F9A303D909A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190507BB-7104-49D6-B45D-7218CDE6ABE6}" type="pres">
      <dgm:prSet presAssocID="{4491DDFA-BAF2-43B4-BB8A-9C57629B9D28}" presName="spacer" presStyleCnt="0"/>
      <dgm:spPr/>
    </dgm:pt>
    <dgm:pt modelId="{C8013285-434E-49AA-8888-19DA5B22CB9A}" type="pres">
      <dgm:prSet presAssocID="{BC8FB9AB-DC1E-4032-856C-F52E22890B8E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74D75106-6F7C-46B6-89CB-D9D4043B194C}" type="pres">
      <dgm:prSet presAssocID="{9970F6E5-8162-4C5E-AC3D-81A185DCE88A}" presName="spacer" presStyleCnt="0"/>
      <dgm:spPr/>
    </dgm:pt>
    <dgm:pt modelId="{4611D5B9-C5B0-4F4C-94A2-573C555549B9}" type="pres">
      <dgm:prSet presAssocID="{DE98060F-B9E6-4F88-9066-432811242DA8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ED473B0C-0406-468F-AB75-D0C1EE9BDFA3}" type="presOf" srcId="{DE98060F-B9E6-4F88-9066-432811242DA8}" destId="{4611D5B9-C5B0-4F4C-94A2-573C555549B9}" srcOrd="0" destOrd="0" presId="urn:microsoft.com/office/officeart/2005/8/layout/vList2"/>
    <dgm:cxn modelId="{0615EA25-876B-4128-B0BE-D9A6765378C6}" type="presOf" srcId="{12F2B2C8-B35D-4B37-8002-0F9A303D909A}" destId="{A2AB092F-84CF-445B-B9C4-BEBD9F5FABDA}" srcOrd="0" destOrd="0" presId="urn:microsoft.com/office/officeart/2005/8/layout/vList2"/>
    <dgm:cxn modelId="{E7377426-3EBA-4221-A028-CD9B1FBDB273}" srcId="{01BD6259-EA18-48A4-B3CC-DE73BC679C81}" destId="{950F8E85-4888-4AAD-BACF-F3FCA8537618}" srcOrd="1" destOrd="0" parTransId="{E0CA97DE-5B0E-4C3D-9F04-74AD15EE2B57}" sibTransId="{C94A9DD7-D601-43B2-AB13-98F88AFCE8DF}"/>
    <dgm:cxn modelId="{F3CE4C30-6F69-4180-BA04-B00177D2E594}" srcId="{01BD6259-EA18-48A4-B3CC-DE73BC679C81}" destId="{12F2B2C8-B35D-4B37-8002-0F9A303D909A}" srcOrd="2" destOrd="0" parTransId="{A0A41E8A-D180-443B-8403-9F71F2A44BFC}" sibTransId="{4491DDFA-BAF2-43B4-BB8A-9C57629B9D28}"/>
    <dgm:cxn modelId="{5CC8CE3D-6FE1-48C8-BDE0-595D3F3BA2D0}" type="presOf" srcId="{BC8FB9AB-DC1E-4032-856C-F52E22890B8E}" destId="{C8013285-434E-49AA-8888-19DA5B22CB9A}" srcOrd="0" destOrd="0" presId="urn:microsoft.com/office/officeart/2005/8/layout/vList2"/>
    <dgm:cxn modelId="{8391655F-B589-4EDF-9682-E3658C118FC5}" type="presOf" srcId="{308E0F1F-D29B-4BF3-A28B-7E390C3B0F12}" destId="{340CA287-BFF7-4DF3-BB4B-F22D3C7C055D}" srcOrd="0" destOrd="0" presId="urn:microsoft.com/office/officeart/2005/8/layout/vList2"/>
    <dgm:cxn modelId="{2580B643-4B4F-4BCF-A55D-EDDD691AB64D}" srcId="{01BD6259-EA18-48A4-B3CC-DE73BC679C81}" destId="{BC8FB9AB-DC1E-4032-856C-F52E22890B8E}" srcOrd="3" destOrd="0" parTransId="{4AD21879-D8C6-496B-9387-B04FD2EC8568}" sibTransId="{9970F6E5-8162-4C5E-AC3D-81A185DCE88A}"/>
    <dgm:cxn modelId="{E99BFD4F-E8FC-40E4-968F-713067836BD0}" type="presOf" srcId="{950F8E85-4888-4AAD-BACF-F3FCA8537618}" destId="{7C886DFF-5D8E-4CAE-B6AC-9E8D1A8DDD3C}" srcOrd="0" destOrd="0" presId="urn:microsoft.com/office/officeart/2005/8/layout/vList2"/>
    <dgm:cxn modelId="{164A379A-7C45-4679-AAD0-6FFFA5DF141D}" srcId="{01BD6259-EA18-48A4-B3CC-DE73BC679C81}" destId="{DE98060F-B9E6-4F88-9066-432811242DA8}" srcOrd="4" destOrd="0" parTransId="{5773946E-C6B6-4E93-94FB-C127EB48275A}" sibTransId="{AAB76098-3D92-40EB-8550-781EDB002088}"/>
    <dgm:cxn modelId="{426A81F0-7E12-463D-9D18-FFD4FE99BD8D}" srcId="{01BD6259-EA18-48A4-B3CC-DE73BC679C81}" destId="{308E0F1F-D29B-4BF3-A28B-7E390C3B0F12}" srcOrd="0" destOrd="0" parTransId="{9DD3DA41-B2C3-421C-A2E3-8967EA7DE213}" sibTransId="{E6FED2F2-1EFF-493F-887E-978B9A4D29DE}"/>
    <dgm:cxn modelId="{9607AEF9-C3CC-4C82-8E24-6D193D79152B}" type="presOf" srcId="{01BD6259-EA18-48A4-B3CC-DE73BC679C81}" destId="{41974357-915D-4F17-9FE9-5F3CEA7EE6C3}" srcOrd="0" destOrd="0" presId="urn:microsoft.com/office/officeart/2005/8/layout/vList2"/>
    <dgm:cxn modelId="{F09823D8-3F08-4034-921D-3AF2FB4BE506}" type="presParOf" srcId="{41974357-915D-4F17-9FE9-5F3CEA7EE6C3}" destId="{340CA287-BFF7-4DF3-BB4B-F22D3C7C055D}" srcOrd="0" destOrd="0" presId="urn:microsoft.com/office/officeart/2005/8/layout/vList2"/>
    <dgm:cxn modelId="{9291A4AE-4461-4FAC-9D3E-26C32ADE1C33}" type="presParOf" srcId="{41974357-915D-4F17-9FE9-5F3CEA7EE6C3}" destId="{9C84A178-4BA5-4304-8CBB-686101D0C521}" srcOrd="1" destOrd="0" presId="urn:microsoft.com/office/officeart/2005/8/layout/vList2"/>
    <dgm:cxn modelId="{26D310E3-B232-4042-B46D-9259E41C53DB}" type="presParOf" srcId="{41974357-915D-4F17-9FE9-5F3CEA7EE6C3}" destId="{7C886DFF-5D8E-4CAE-B6AC-9E8D1A8DDD3C}" srcOrd="2" destOrd="0" presId="urn:microsoft.com/office/officeart/2005/8/layout/vList2"/>
    <dgm:cxn modelId="{83A618FE-6D65-426A-86D3-B46274C3A620}" type="presParOf" srcId="{41974357-915D-4F17-9FE9-5F3CEA7EE6C3}" destId="{14CFBF7B-2DC9-4B45-B784-CA85183BD614}" srcOrd="3" destOrd="0" presId="urn:microsoft.com/office/officeart/2005/8/layout/vList2"/>
    <dgm:cxn modelId="{AA1B6121-CAD1-4389-A19A-C6A76485FAA1}" type="presParOf" srcId="{41974357-915D-4F17-9FE9-5F3CEA7EE6C3}" destId="{A2AB092F-84CF-445B-B9C4-BEBD9F5FABDA}" srcOrd="4" destOrd="0" presId="urn:microsoft.com/office/officeart/2005/8/layout/vList2"/>
    <dgm:cxn modelId="{D8EBB897-1059-4E0E-B70E-584E87A8FDCD}" type="presParOf" srcId="{41974357-915D-4F17-9FE9-5F3CEA7EE6C3}" destId="{190507BB-7104-49D6-B45D-7218CDE6ABE6}" srcOrd="5" destOrd="0" presId="urn:microsoft.com/office/officeart/2005/8/layout/vList2"/>
    <dgm:cxn modelId="{0437E9FE-2450-4C3A-89A4-1B267F221D2A}" type="presParOf" srcId="{41974357-915D-4F17-9FE9-5F3CEA7EE6C3}" destId="{C8013285-434E-49AA-8888-19DA5B22CB9A}" srcOrd="6" destOrd="0" presId="urn:microsoft.com/office/officeart/2005/8/layout/vList2"/>
    <dgm:cxn modelId="{CB6672AE-C45D-432D-918A-35A309103DB4}" type="presParOf" srcId="{41974357-915D-4F17-9FE9-5F3CEA7EE6C3}" destId="{74D75106-6F7C-46B6-89CB-D9D4043B194C}" srcOrd="7" destOrd="0" presId="urn:microsoft.com/office/officeart/2005/8/layout/vList2"/>
    <dgm:cxn modelId="{DEA03010-B020-44D7-8815-6FA1D13742C8}" type="presParOf" srcId="{41974357-915D-4F17-9FE9-5F3CEA7EE6C3}" destId="{4611D5B9-C5B0-4F4C-94A2-573C555549B9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48F8404-D20D-4194-9627-C02BD2B455BF}" type="doc">
      <dgm:prSet loTypeId="urn:microsoft.com/office/officeart/2005/8/layout/vList2" loCatId="list" qsTypeId="urn:microsoft.com/office/officeart/2005/8/quickstyle/simple2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FF0FA80E-1239-44D1-94A3-8844BFB55309}">
      <dgm:prSet/>
      <dgm:spPr/>
      <dgm:t>
        <a:bodyPr/>
        <a:lstStyle/>
        <a:p>
          <a:r>
            <a:rPr lang="en-US"/>
            <a:t>Entity Relationship Diagrams</a:t>
          </a:r>
        </a:p>
      </dgm:t>
    </dgm:pt>
    <dgm:pt modelId="{43034D2C-8A00-4427-B88D-919B6622FC82}" type="parTrans" cxnId="{1BEE24F2-5C16-4D95-9CA3-4D9D1F25BD75}">
      <dgm:prSet/>
      <dgm:spPr/>
      <dgm:t>
        <a:bodyPr/>
        <a:lstStyle/>
        <a:p>
          <a:endParaRPr lang="en-US"/>
        </a:p>
      </dgm:t>
    </dgm:pt>
    <dgm:pt modelId="{C810AB70-17E5-4AFE-93B6-6C857170405C}" type="sibTrans" cxnId="{1BEE24F2-5C16-4D95-9CA3-4D9D1F25BD75}">
      <dgm:prSet/>
      <dgm:spPr/>
      <dgm:t>
        <a:bodyPr/>
        <a:lstStyle/>
        <a:p>
          <a:endParaRPr lang="en-US"/>
        </a:p>
      </dgm:t>
    </dgm:pt>
    <dgm:pt modelId="{8A8EF1E7-6F8E-4DA9-99A4-CF54E427181D}">
      <dgm:prSet/>
      <dgm:spPr/>
      <dgm:t>
        <a:bodyPr/>
        <a:lstStyle/>
        <a:p>
          <a:r>
            <a:rPr lang="en-US"/>
            <a:t>Entities</a:t>
          </a:r>
        </a:p>
      </dgm:t>
    </dgm:pt>
    <dgm:pt modelId="{FB59B5BD-5F95-43B3-A2C0-8E172935F758}" type="parTrans" cxnId="{D1F5D2D2-878E-421C-9DD5-E2F49DC3E32D}">
      <dgm:prSet/>
      <dgm:spPr/>
      <dgm:t>
        <a:bodyPr/>
        <a:lstStyle/>
        <a:p>
          <a:endParaRPr lang="en-US"/>
        </a:p>
      </dgm:t>
    </dgm:pt>
    <dgm:pt modelId="{7BB87789-C198-4914-AAE0-278DA78DC680}" type="sibTrans" cxnId="{D1F5D2D2-878E-421C-9DD5-E2F49DC3E32D}">
      <dgm:prSet/>
      <dgm:spPr/>
      <dgm:t>
        <a:bodyPr/>
        <a:lstStyle/>
        <a:p>
          <a:endParaRPr lang="en-US"/>
        </a:p>
      </dgm:t>
    </dgm:pt>
    <dgm:pt modelId="{FA536B73-05D0-41F3-8BAE-5075AD1FF421}">
      <dgm:prSet/>
      <dgm:spPr/>
      <dgm:t>
        <a:bodyPr/>
        <a:lstStyle/>
        <a:p>
          <a:r>
            <a:rPr lang="en-US"/>
            <a:t>Relations</a:t>
          </a:r>
        </a:p>
      </dgm:t>
    </dgm:pt>
    <dgm:pt modelId="{EEADA39B-2DD7-4D9F-B521-FB1D5D8534F4}" type="parTrans" cxnId="{A58743A5-23D1-4784-9B19-2606CF90AD22}">
      <dgm:prSet/>
      <dgm:spPr/>
      <dgm:t>
        <a:bodyPr/>
        <a:lstStyle/>
        <a:p>
          <a:endParaRPr lang="en-US"/>
        </a:p>
      </dgm:t>
    </dgm:pt>
    <dgm:pt modelId="{65231EEE-5405-4757-A62F-D2BE90A0BE3B}" type="sibTrans" cxnId="{A58743A5-23D1-4784-9B19-2606CF90AD22}">
      <dgm:prSet/>
      <dgm:spPr/>
      <dgm:t>
        <a:bodyPr/>
        <a:lstStyle/>
        <a:p>
          <a:endParaRPr lang="en-US"/>
        </a:p>
      </dgm:t>
    </dgm:pt>
    <dgm:pt modelId="{4E337D7A-67C4-453B-B0F5-A2495ED58118}">
      <dgm:prSet/>
      <dgm:spPr/>
      <dgm:t>
        <a:bodyPr/>
        <a:lstStyle/>
        <a:p>
          <a:r>
            <a:rPr lang="en-US"/>
            <a:t>Attributes</a:t>
          </a:r>
        </a:p>
      </dgm:t>
    </dgm:pt>
    <dgm:pt modelId="{36B42C48-80D2-4104-B166-9EF13967ED60}" type="parTrans" cxnId="{61E54A23-9B0B-4C34-9C89-000C6142661C}">
      <dgm:prSet/>
      <dgm:spPr/>
      <dgm:t>
        <a:bodyPr/>
        <a:lstStyle/>
        <a:p>
          <a:endParaRPr lang="en-US"/>
        </a:p>
      </dgm:t>
    </dgm:pt>
    <dgm:pt modelId="{CAD7079B-CC34-4471-A9E8-8AF86B40CB93}" type="sibTrans" cxnId="{61E54A23-9B0B-4C34-9C89-000C6142661C}">
      <dgm:prSet/>
      <dgm:spPr/>
      <dgm:t>
        <a:bodyPr/>
        <a:lstStyle/>
        <a:p>
          <a:endParaRPr lang="en-US"/>
        </a:p>
      </dgm:t>
    </dgm:pt>
    <dgm:pt modelId="{C932077A-CB54-4C6D-88A4-2A31DD690667}">
      <dgm:prSet/>
      <dgm:spPr/>
      <dgm:t>
        <a:bodyPr/>
        <a:lstStyle/>
        <a:p>
          <a:r>
            <a:rPr lang="en-US"/>
            <a:t>Mapping Conceptual model into Relational Schema</a:t>
          </a:r>
        </a:p>
      </dgm:t>
    </dgm:pt>
    <dgm:pt modelId="{9009C755-0D75-4725-87D3-E558BE899C6D}" type="parTrans" cxnId="{DC2129A8-0700-4C93-8E62-DE050084A85E}">
      <dgm:prSet/>
      <dgm:spPr/>
      <dgm:t>
        <a:bodyPr/>
        <a:lstStyle/>
        <a:p>
          <a:endParaRPr lang="en-US"/>
        </a:p>
      </dgm:t>
    </dgm:pt>
    <dgm:pt modelId="{910271A6-B3E2-4E8D-BBB7-081B3A882E3F}" type="sibTrans" cxnId="{DC2129A8-0700-4C93-8E62-DE050084A85E}">
      <dgm:prSet/>
      <dgm:spPr/>
      <dgm:t>
        <a:bodyPr/>
        <a:lstStyle/>
        <a:p>
          <a:endParaRPr lang="en-US"/>
        </a:p>
      </dgm:t>
    </dgm:pt>
    <dgm:pt modelId="{58A7EB5B-1740-4B22-967F-C406178648A4}">
      <dgm:prSet/>
      <dgm:spPr/>
      <dgm:t>
        <a:bodyPr/>
        <a:lstStyle/>
        <a:p>
          <a:r>
            <a:rPr lang="en-US"/>
            <a:t>Data Normalization</a:t>
          </a:r>
        </a:p>
      </dgm:t>
    </dgm:pt>
    <dgm:pt modelId="{45E2D295-381A-437F-9452-580D4960A871}" type="parTrans" cxnId="{891C2C66-26BB-4BA2-8BCB-1EDFD21853E9}">
      <dgm:prSet/>
      <dgm:spPr/>
      <dgm:t>
        <a:bodyPr/>
        <a:lstStyle/>
        <a:p>
          <a:endParaRPr lang="en-US"/>
        </a:p>
      </dgm:t>
    </dgm:pt>
    <dgm:pt modelId="{B0CC7A48-F955-4F5C-B8CF-283FC557680A}" type="sibTrans" cxnId="{891C2C66-26BB-4BA2-8BCB-1EDFD21853E9}">
      <dgm:prSet/>
      <dgm:spPr/>
      <dgm:t>
        <a:bodyPr/>
        <a:lstStyle/>
        <a:p>
          <a:endParaRPr lang="en-US"/>
        </a:p>
      </dgm:t>
    </dgm:pt>
    <dgm:pt modelId="{AB50B868-99BA-4E35-85B5-42E26A3ED21B}">
      <dgm:prSet/>
      <dgm:spPr/>
      <dgm:t>
        <a:bodyPr/>
        <a:lstStyle/>
        <a:p>
          <a:r>
            <a:rPr lang="en-US"/>
            <a:t>INF</a:t>
          </a:r>
        </a:p>
      </dgm:t>
    </dgm:pt>
    <dgm:pt modelId="{9AED945A-B001-450A-A1E6-45F47A9AFC50}" type="parTrans" cxnId="{6450278B-5AF9-48A1-8F74-B88C40FAC051}">
      <dgm:prSet/>
      <dgm:spPr/>
      <dgm:t>
        <a:bodyPr/>
        <a:lstStyle/>
        <a:p>
          <a:endParaRPr lang="en-US"/>
        </a:p>
      </dgm:t>
    </dgm:pt>
    <dgm:pt modelId="{2DBC7EF7-74B9-4BCC-8FEC-EE2F5FAA17BF}" type="sibTrans" cxnId="{6450278B-5AF9-48A1-8F74-B88C40FAC051}">
      <dgm:prSet/>
      <dgm:spPr/>
      <dgm:t>
        <a:bodyPr/>
        <a:lstStyle/>
        <a:p>
          <a:endParaRPr lang="en-US"/>
        </a:p>
      </dgm:t>
    </dgm:pt>
    <dgm:pt modelId="{917680B5-624F-4EF3-B558-4D1B2CFDD764}">
      <dgm:prSet/>
      <dgm:spPr/>
      <dgm:t>
        <a:bodyPr/>
        <a:lstStyle/>
        <a:p>
          <a:r>
            <a:rPr lang="en-US"/>
            <a:t>2NF</a:t>
          </a:r>
        </a:p>
      </dgm:t>
    </dgm:pt>
    <dgm:pt modelId="{05365E90-A0A0-4EDE-90B0-D8519EE64228}" type="parTrans" cxnId="{195C4800-D308-482F-9BDC-69B2D20D672A}">
      <dgm:prSet/>
      <dgm:spPr/>
      <dgm:t>
        <a:bodyPr/>
        <a:lstStyle/>
        <a:p>
          <a:endParaRPr lang="en-US"/>
        </a:p>
      </dgm:t>
    </dgm:pt>
    <dgm:pt modelId="{4A2EC015-6D0C-4719-9A2F-32FCE6ED512A}" type="sibTrans" cxnId="{195C4800-D308-482F-9BDC-69B2D20D672A}">
      <dgm:prSet/>
      <dgm:spPr/>
      <dgm:t>
        <a:bodyPr/>
        <a:lstStyle/>
        <a:p>
          <a:endParaRPr lang="en-US"/>
        </a:p>
      </dgm:t>
    </dgm:pt>
    <dgm:pt modelId="{E425E35B-F679-4F13-A7A6-A06F2FE23E4A}">
      <dgm:prSet/>
      <dgm:spPr/>
      <dgm:t>
        <a:bodyPr/>
        <a:lstStyle/>
        <a:p>
          <a:r>
            <a:rPr lang="en-US"/>
            <a:t>3NF</a:t>
          </a:r>
        </a:p>
      </dgm:t>
    </dgm:pt>
    <dgm:pt modelId="{A355C472-260E-445E-A4EA-9BD6D17E7F48}" type="parTrans" cxnId="{866D5E77-AB6D-4F72-9DD2-C73C9016F538}">
      <dgm:prSet/>
      <dgm:spPr/>
      <dgm:t>
        <a:bodyPr/>
        <a:lstStyle/>
        <a:p>
          <a:endParaRPr lang="en-US"/>
        </a:p>
      </dgm:t>
    </dgm:pt>
    <dgm:pt modelId="{5D9334F2-DC71-4F68-9941-3F73590658A3}" type="sibTrans" cxnId="{866D5E77-AB6D-4F72-9DD2-C73C9016F538}">
      <dgm:prSet/>
      <dgm:spPr/>
      <dgm:t>
        <a:bodyPr/>
        <a:lstStyle/>
        <a:p>
          <a:endParaRPr lang="en-US"/>
        </a:p>
      </dgm:t>
    </dgm:pt>
    <dgm:pt modelId="{F6F439D7-C077-48D6-AC1E-223F4666E1E4}">
      <dgm:prSet/>
      <dgm:spPr/>
      <dgm:t>
        <a:bodyPr/>
        <a:lstStyle/>
        <a:p>
          <a:r>
            <a:rPr lang="en-US" b="1"/>
            <a:t>SQL</a:t>
          </a:r>
          <a:endParaRPr lang="en-US"/>
        </a:p>
      </dgm:t>
    </dgm:pt>
    <dgm:pt modelId="{9FC559B5-822A-44F5-AB10-8A9887092584}" type="parTrans" cxnId="{CA7940D3-4A9C-49C9-9A7C-858D9A42A8C3}">
      <dgm:prSet/>
      <dgm:spPr/>
      <dgm:t>
        <a:bodyPr/>
        <a:lstStyle/>
        <a:p>
          <a:endParaRPr lang="en-US"/>
        </a:p>
      </dgm:t>
    </dgm:pt>
    <dgm:pt modelId="{59C998FB-3B73-45DA-9C4C-A66D2000838C}" type="sibTrans" cxnId="{CA7940D3-4A9C-49C9-9A7C-858D9A42A8C3}">
      <dgm:prSet/>
      <dgm:spPr/>
      <dgm:t>
        <a:bodyPr/>
        <a:lstStyle/>
        <a:p>
          <a:endParaRPr lang="en-US"/>
        </a:p>
      </dgm:t>
    </dgm:pt>
    <dgm:pt modelId="{CDEEE488-5408-4BD2-9D41-47E7D5A6DC6E}" type="pres">
      <dgm:prSet presAssocID="{F48F8404-D20D-4194-9627-C02BD2B455BF}" presName="linear" presStyleCnt="0">
        <dgm:presLayoutVars>
          <dgm:animLvl val="lvl"/>
          <dgm:resizeHandles val="exact"/>
        </dgm:presLayoutVars>
      </dgm:prSet>
      <dgm:spPr/>
    </dgm:pt>
    <dgm:pt modelId="{69488B4F-A44F-4200-84A2-0A5A696F2F1C}" type="pres">
      <dgm:prSet presAssocID="{FF0FA80E-1239-44D1-94A3-8844BFB55309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CF7C2A14-8095-49CE-9008-C09D36185A6E}" type="pres">
      <dgm:prSet presAssocID="{FF0FA80E-1239-44D1-94A3-8844BFB55309}" presName="childText" presStyleLbl="revTx" presStyleIdx="0" presStyleCnt="2">
        <dgm:presLayoutVars>
          <dgm:bulletEnabled val="1"/>
        </dgm:presLayoutVars>
      </dgm:prSet>
      <dgm:spPr/>
    </dgm:pt>
    <dgm:pt modelId="{09192FC1-0EBA-4B11-81A8-274EBEEAE2F7}" type="pres">
      <dgm:prSet presAssocID="{58A7EB5B-1740-4B22-967F-C406178648A4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A0E6809B-275C-4612-AC08-28E1B923EDAB}" type="pres">
      <dgm:prSet presAssocID="{58A7EB5B-1740-4B22-967F-C406178648A4}" presName="childText" presStyleLbl="revTx" presStyleIdx="1" presStyleCnt="2">
        <dgm:presLayoutVars>
          <dgm:bulletEnabled val="1"/>
        </dgm:presLayoutVars>
      </dgm:prSet>
      <dgm:spPr/>
    </dgm:pt>
    <dgm:pt modelId="{512B39B9-22CA-4BD6-9633-68FF93793A54}" type="pres">
      <dgm:prSet presAssocID="{F6F439D7-C077-48D6-AC1E-223F4666E1E4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195C4800-D308-482F-9BDC-69B2D20D672A}" srcId="{58A7EB5B-1740-4B22-967F-C406178648A4}" destId="{917680B5-624F-4EF3-B558-4D1B2CFDD764}" srcOrd="1" destOrd="0" parTransId="{05365E90-A0A0-4EDE-90B0-D8519EE64228}" sibTransId="{4A2EC015-6D0C-4719-9A2F-32FCE6ED512A}"/>
    <dgm:cxn modelId="{54473E05-5E30-410C-A5C2-27CEA85B6738}" type="presOf" srcId="{AB50B868-99BA-4E35-85B5-42E26A3ED21B}" destId="{A0E6809B-275C-4612-AC08-28E1B923EDAB}" srcOrd="0" destOrd="0" presId="urn:microsoft.com/office/officeart/2005/8/layout/vList2"/>
    <dgm:cxn modelId="{26EAF917-9DFB-4A64-9F55-8D783829FECD}" type="presOf" srcId="{F6F439D7-C077-48D6-AC1E-223F4666E1E4}" destId="{512B39B9-22CA-4BD6-9633-68FF93793A54}" srcOrd="0" destOrd="0" presId="urn:microsoft.com/office/officeart/2005/8/layout/vList2"/>
    <dgm:cxn modelId="{D902681B-0F2A-4193-9833-5E55C675E2BB}" type="presOf" srcId="{E425E35B-F679-4F13-A7A6-A06F2FE23E4A}" destId="{A0E6809B-275C-4612-AC08-28E1B923EDAB}" srcOrd="0" destOrd="2" presId="urn:microsoft.com/office/officeart/2005/8/layout/vList2"/>
    <dgm:cxn modelId="{7002C11D-6624-4BD6-8C56-4D1AC14A60F8}" type="presOf" srcId="{F48F8404-D20D-4194-9627-C02BD2B455BF}" destId="{CDEEE488-5408-4BD2-9D41-47E7D5A6DC6E}" srcOrd="0" destOrd="0" presId="urn:microsoft.com/office/officeart/2005/8/layout/vList2"/>
    <dgm:cxn modelId="{61E54A23-9B0B-4C34-9C89-000C6142661C}" srcId="{FF0FA80E-1239-44D1-94A3-8844BFB55309}" destId="{4E337D7A-67C4-453B-B0F5-A2495ED58118}" srcOrd="2" destOrd="0" parTransId="{36B42C48-80D2-4104-B166-9EF13967ED60}" sibTransId="{CAD7079B-CC34-4471-A9E8-8AF86B40CB93}"/>
    <dgm:cxn modelId="{859DF727-6D29-4144-9776-0B7EA2BBD5F6}" type="presOf" srcId="{917680B5-624F-4EF3-B558-4D1B2CFDD764}" destId="{A0E6809B-275C-4612-AC08-28E1B923EDAB}" srcOrd="0" destOrd="1" presId="urn:microsoft.com/office/officeart/2005/8/layout/vList2"/>
    <dgm:cxn modelId="{891C2C66-26BB-4BA2-8BCB-1EDFD21853E9}" srcId="{F48F8404-D20D-4194-9627-C02BD2B455BF}" destId="{58A7EB5B-1740-4B22-967F-C406178648A4}" srcOrd="1" destOrd="0" parTransId="{45E2D295-381A-437F-9452-580D4960A871}" sibTransId="{B0CC7A48-F955-4F5C-B8CF-283FC557680A}"/>
    <dgm:cxn modelId="{104D6047-9CBE-42C9-A3C0-DEEDA3C6A618}" type="presOf" srcId="{58A7EB5B-1740-4B22-967F-C406178648A4}" destId="{09192FC1-0EBA-4B11-81A8-274EBEEAE2F7}" srcOrd="0" destOrd="0" presId="urn:microsoft.com/office/officeart/2005/8/layout/vList2"/>
    <dgm:cxn modelId="{866D5E77-AB6D-4F72-9DD2-C73C9016F538}" srcId="{58A7EB5B-1740-4B22-967F-C406178648A4}" destId="{E425E35B-F679-4F13-A7A6-A06F2FE23E4A}" srcOrd="2" destOrd="0" parTransId="{A355C472-260E-445E-A4EA-9BD6D17E7F48}" sibTransId="{5D9334F2-DC71-4F68-9941-3F73590658A3}"/>
    <dgm:cxn modelId="{6450278B-5AF9-48A1-8F74-B88C40FAC051}" srcId="{58A7EB5B-1740-4B22-967F-C406178648A4}" destId="{AB50B868-99BA-4E35-85B5-42E26A3ED21B}" srcOrd="0" destOrd="0" parTransId="{9AED945A-B001-450A-A1E6-45F47A9AFC50}" sibTransId="{2DBC7EF7-74B9-4BCC-8FEC-EE2F5FAA17BF}"/>
    <dgm:cxn modelId="{A58743A5-23D1-4784-9B19-2606CF90AD22}" srcId="{FF0FA80E-1239-44D1-94A3-8844BFB55309}" destId="{FA536B73-05D0-41F3-8BAE-5075AD1FF421}" srcOrd="1" destOrd="0" parTransId="{EEADA39B-2DD7-4D9F-B521-FB1D5D8534F4}" sibTransId="{65231EEE-5405-4757-A62F-D2BE90A0BE3B}"/>
    <dgm:cxn modelId="{DC2129A8-0700-4C93-8E62-DE050084A85E}" srcId="{FF0FA80E-1239-44D1-94A3-8844BFB55309}" destId="{C932077A-CB54-4C6D-88A4-2A31DD690667}" srcOrd="3" destOrd="0" parTransId="{9009C755-0D75-4725-87D3-E558BE899C6D}" sibTransId="{910271A6-B3E2-4E8D-BBB7-081B3A882E3F}"/>
    <dgm:cxn modelId="{938806BD-8965-4236-BBAA-08AF4931836E}" type="presOf" srcId="{FA536B73-05D0-41F3-8BAE-5075AD1FF421}" destId="{CF7C2A14-8095-49CE-9008-C09D36185A6E}" srcOrd="0" destOrd="1" presId="urn:microsoft.com/office/officeart/2005/8/layout/vList2"/>
    <dgm:cxn modelId="{D1F5D2D2-878E-421C-9DD5-E2F49DC3E32D}" srcId="{FF0FA80E-1239-44D1-94A3-8844BFB55309}" destId="{8A8EF1E7-6F8E-4DA9-99A4-CF54E427181D}" srcOrd="0" destOrd="0" parTransId="{FB59B5BD-5F95-43B3-A2C0-8E172935F758}" sibTransId="{7BB87789-C198-4914-AAE0-278DA78DC680}"/>
    <dgm:cxn modelId="{CA7940D3-4A9C-49C9-9A7C-858D9A42A8C3}" srcId="{F48F8404-D20D-4194-9627-C02BD2B455BF}" destId="{F6F439D7-C077-48D6-AC1E-223F4666E1E4}" srcOrd="2" destOrd="0" parTransId="{9FC559B5-822A-44F5-AB10-8A9887092584}" sibTransId="{59C998FB-3B73-45DA-9C4C-A66D2000838C}"/>
    <dgm:cxn modelId="{B05065D9-2727-4CE4-ADE1-A4F968116C96}" type="presOf" srcId="{FF0FA80E-1239-44D1-94A3-8844BFB55309}" destId="{69488B4F-A44F-4200-84A2-0A5A696F2F1C}" srcOrd="0" destOrd="0" presId="urn:microsoft.com/office/officeart/2005/8/layout/vList2"/>
    <dgm:cxn modelId="{461C2DE2-70DB-41D5-9ADE-76BD470D8BFF}" type="presOf" srcId="{8A8EF1E7-6F8E-4DA9-99A4-CF54E427181D}" destId="{CF7C2A14-8095-49CE-9008-C09D36185A6E}" srcOrd="0" destOrd="0" presId="urn:microsoft.com/office/officeart/2005/8/layout/vList2"/>
    <dgm:cxn modelId="{85AC22E4-8A70-4736-B7A4-26A4ED31DAB6}" type="presOf" srcId="{C932077A-CB54-4C6D-88A4-2A31DD690667}" destId="{CF7C2A14-8095-49CE-9008-C09D36185A6E}" srcOrd="0" destOrd="3" presId="urn:microsoft.com/office/officeart/2005/8/layout/vList2"/>
    <dgm:cxn modelId="{1BEE24F2-5C16-4D95-9CA3-4D9D1F25BD75}" srcId="{F48F8404-D20D-4194-9627-C02BD2B455BF}" destId="{FF0FA80E-1239-44D1-94A3-8844BFB55309}" srcOrd="0" destOrd="0" parTransId="{43034D2C-8A00-4427-B88D-919B6622FC82}" sibTransId="{C810AB70-17E5-4AFE-93B6-6C857170405C}"/>
    <dgm:cxn modelId="{186348F9-CD95-4A84-86B8-C85A1F774E32}" type="presOf" srcId="{4E337D7A-67C4-453B-B0F5-A2495ED58118}" destId="{CF7C2A14-8095-49CE-9008-C09D36185A6E}" srcOrd="0" destOrd="2" presId="urn:microsoft.com/office/officeart/2005/8/layout/vList2"/>
    <dgm:cxn modelId="{87E48ACC-A04D-401E-AFE3-00287D39A4A4}" type="presParOf" srcId="{CDEEE488-5408-4BD2-9D41-47E7D5A6DC6E}" destId="{69488B4F-A44F-4200-84A2-0A5A696F2F1C}" srcOrd="0" destOrd="0" presId="urn:microsoft.com/office/officeart/2005/8/layout/vList2"/>
    <dgm:cxn modelId="{3907F962-8E85-4B80-8F9F-0FECDB987A01}" type="presParOf" srcId="{CDEEE488-5408-4BD2-9D41-47E7D5A6DC6E}" destId="{CF7C2A14-8095-49CE-9008-C09D36185A6E}" srcOrd="1" destOrd="0" presId="urn:microsoft.com/office/officeart/2005/8/layout/vList2"/>
    <dgm:cxn modelId="{32E800DA-C371-4C9A-98EB-662C9F6FB4EA}" type="presParOf" srcId="{CDEEE488-5408-4BD2-9D41-47E7D5A6DC6E}" destId="{09192FC1-0EBA-4B11-81A8-274EBEEAE2F7}" srcOrd="2" destOrd="0" presId="urn:microsoft.com/office/officeart/2005/8/layout/vList2"/>
    <dgm:cxn modelId="{2FA4D35D-578E-4190-AB8A-D4BD0FE1F48A}" type="presParOf" srcId="{CDEEE488-5408-4BD2-9D41-47E7D5A6DC6E}" destId="{A0E6809B-275C-4612-AC08-28E1B923EDAB}" srcOrd="3" destOrd="0" presId="urn:microsoft.com/office/officeart/2005/8/layout/vList2"/>
    <dgm:cxn modelId="{7B6DB2A6-70E6-42AB-A2BD-15ADB928DCB3}" type="presParOf" srcId="{CDEEE488-5408-4BD2-9D41-47E7D5A6DC6E}" destId="{512B39B9-22CA-4BD6-9633-68FF93793A54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4CFB7DE-7930-4A8E-90C7-864E53327A6A}" type="doc">
      <dgm:prSet loTypeId="urn:microsoft.com/office/officeart/2005/8/layout/default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76254C89-B34E-42A3-A45C-D98235C1B052}">
      <dgm:prSet/>
      <dgm:spPr/>
      <dgm:t>
        <a:bodyPr/>
        <a:lstStyle/>
        <a:p>
          <a:r>
            <a:rPr lang="en-US"/>
            <a:t>Purchases from the supermarket</a:t>
          </a:r>
        </a:p>
      </dgm:t>
    </dgm:pt>
    <dgm:pt modelId="{68F00859-DBCA-460B-AD88-7F25709667C7}" type="parTrans" cxnId="{87383166-43FE-4747-B559-2B2155FE2D39}">
      <dgm:prSet/>
      <dgm:spPr/>
      <dgm:t>
        <a:bodyPr/>
        <a:lstStyle/>
        <a:p>
          <a:endParaRPr lang="en-US"/>
        </a:p>
      </dgm:t>
    </dgm:pt>
    <dgm:pt modelId="{A88F8DE8-11A0-48E8-89BB-B7D8792CFF2E}" type="sibTrans" cxnId="{87383166-43FE-4747-B559-2B2155FE2D39}">
      <dgm:prSet/>
      <dgm:spPr/>
      <dgm:t>
        <a:bodyPr/>
        <a:lstStyle/>
        <a:p>
          <a:endParaRPr lang="en-US"/>
        </a:p>
      </dgm:t>
    </dgm:pt>
    <dgm:pt modelId="{9BBC1E13-66BA-4AC6-9F0F-CB21C93380A4}">
      <dgm:prSet/>
      <dgm:spPr/>
      <dgm:t>
        <a:bodyPr/>
        <a:lstStyle/>
        <a:p>
          <a:r>
            <a:rPr lang="en-US"/>
            <a:t>Purchases using your credit card</a:t>
          </a:r>
          <a:r>
            <a:rPr lang="en-GB"/>
            <a:t> </a:t>
          </a:r>
          <a:endParaRPr lang="en-US"/>
        </a:p>
      </dgm:t>
    </dgm:pt>
    <dgm:pt modelId="{E2927FEC-FAF5-4C97-888F-5DACCD175E17}" type="parTrans" cxnId="{70461331-64B3-41A8-85E9-494F494771EC}">
      <dgm:prSet/>
      <dgm:spPr/>
      <dgm:t>
        <a:bodyPr/>
        <a:lstStyle/>
        <a:p>
          <a:endParaRPr lang="en-US"/>
        </a:p>
      </dgm:t>
    </dgm:pt>
    <dgm:pt modelId="{67FB2BBE-C81A-41CF-83EA-C8467E7B6608}" type="sibTrans" cxnId="{70461331-64B3-41A8-85E9-494F494771EC}">
      <dgm:prSet/>
      <dgm:spPr/>
      <dgm:t>
        <a:bodyPr/>
        <a:lstStyle/>
        <a:p>
          <a:endParaRPr lang="en-US"/>
        </a:p>
      </dgm:t>
    </dgm:pt>
    <dgm:pt modelId="{58BF953F-85B3-4BF1-BA09-398C13A7DA33}">
      <dgm:prSet/>
      <dgm:spPr/>
      <dgm:t>
        <a:bodyPr/>
        <a:lstStyle/>
        <a:p>
          <a:r>
            <a:rPr lang="en-US"/>
            <a:t>Booking a holiday at the travel agents </a:t>
          </a:r>
        </a:p>
      </dgm:t>
    </dgm:pt>
    <dgm:pt modelId="{4C561AC8-FBC2-4230-B0D4-F0C9D1081486}" type="parTrans" cxnId="{41EA6CAC-6CA5-4327-92C0-709A7A7C4A94}">
      <dgm:prSet/>
      <dgm:spPr/>
      <dgm:t>
        <a:bodyPr/>
        <a:lstStyle/>
        <a:p>
          <a:endParaRPr lang="en-US"/>
        </a:p>
      </dgm:t>
    </dgm:pt>
    <dgm:pt modelId="{514E9C5A-A595-4CDE-A98E-DE6ACC8639AE}" type="sibTrans" cxnId="{41EA6CAC-6CA5-4327-92C0-709A7A7C4A94}">
      <dgm:prSet/>
      <dgm:spPr/>
      <dgm:t>
        <a:bodyPr/>
        <a:lstStyle/>
        <a:p>
          <a:endParaRPr lang="en-US"/>
        </a:p>
      </dgm:t>
    </dgm:pt>
    <dgm:pt modelId="{409D5C1B-BD5C-4E6F-A435-1BB1E62CAA70}">
      <dgm:prSet/>
      <dgm:spPr/>
      <dgm:t>
        <a:bodyPr/>
        <a:lstStyle/>
        <a:p>
          <a:r>
            <a:rPr lang="en-US"/>
            <a:t>Using the local library</a:t>
          </a:r>
          <a:r>
            <a:rPr lang="en-GB"/>
            <a:t> </a:t>
          </a:r>
          <a:endParaRPr lang="en-US"/>
        </a:p>
      </dgm:t>
    </dgm:pt>
    <dgm:pt modelId="{29C6ADD0-BD73-43C1-AEAC-53B61C896A50}" type="parTrans" cxnId="{99BD2738-7BE1-4BB6-B8B4-C0D7CA5177CF}">
      <dgm:prSet/>
      <dgm:spPr/>
      <dgm:t>
        <a:bodyPr/>
        <a:lstStyle/>
        <a:p>
          <a:endParaRPr lang="en-US"/>
        </a:p>
      </dgm:t>
    </dgm:pt>
    <dgm:pt modelId="{D30074D3-B9DE-4FB6-9980-6781D83F133C}" type="sibTrans" cxnId="{99BD2738-7BE1-4BB6-B8B4-C0D7CA5177CF}">
      <dgm:prSet/>
      <dgm:spPr/>
      <dgm:t>
        <a:bodyPr/>
        <a:lstStyle/>
        <a:p>
          <a:endParaRPr lang="en-US"/>
        </a:p>
      </dgm:t>
    </dgm:pt>
    <dgm:pt modelId="{4E72F4E6-DE5B-46F2-A791-0273BB144559}">
      <dgm:prSet/>
      <dgm:spPr/>
      <dgm:t>
        <a:bodyPr/>
        <a:lstStyle/>
        <a:p>
          <a:r>
            <a:rPr lang="en-US"/>
            <a:t>Taking out insurance</a:t>
          </a:r>
          <a:r>
            <a:rPr lang="en-GB"/>
            <a:t> </a:t>
          </a:r>
          <a:endParaRPr lang="en-US"/>
        </a:p>
      </dgm:t>
    </dgm:pt>
    <dgm:pt modelId="{79A273EB-6E41-4723-98F6-2B929C62B350}" type="parTrans" cxnId="{8ABE8B27-4ACD-4B5C-ADEA-2F4E9BF00562}">
      <dgm:prSet/>
      <dgm:spPr/>
      <dgm:t>
        <a:bodyPr/>
        <a:lstStyle/>
        <a:p>
          <a:endParaRPr lang="en-US"/>
        </a:p>
      </dgm:t>
    </dgm:pt>
    <dgm:pt modelId="{1318AAD8-6133-496B-BA08-B9BA285107EE}" type="sibTrans" cxnId="{8ABE8B27-4ACD-4B5C-ADEA-2F4E9BF00562}">
      <dgm:prSet/>
      <dgm:spPr/>
      <dgm:t>
        <a:bodyPr/>
        <a:lstStyle/>
        <a:p>
          <a:endParaRPr lang="en-US"/>
        </a:p>
      </dgm:t>
    </dgm:pt>
    <dgm:pt modelId="{E00CC671-4FA1-4E72-B126-9157DADA6D12}">
      <dgm:prSet/>
      <dgm:spPr/>
      <dgm:t>
        <a:bodyPr/>
        <a:lstStyle/>
        <a:p>
          <a:r>
            <a:rPr lang="en-US"/>
            <a:t>Using the Internet</a:t>
          </a:r>
          <a:r>
            <a:rPr lang="en-GB"/>
            <a:t> </a:t>
          </a:r>
          <a:endParaRPr lang="en-US"/>
        </a:p>
      </dgm:t>
    </dgm:pt>
    <dgm:pt modelId="{16B059EC-BDE1-4200-8D2E-DEA1A7981654}" type="parTrans" cxnId="{A6FFA295-BC52-4442-8C69-6A2FF069D9F4}">
      <dgm:prSet/>
      <dgm:spPr/>
      <dgm:t>
        <a:bodyPr/>
        <a:lstStyle/>
        <a:p>
          <a:endParaRPr lang="en-US"/>
        </a:p>
      </dgm:t>
    </dgm:pt>
    <dgm:pt modelId="{9A7C6764-182F-42FC-8BB0-5BC6A141BAAD}" type="sibTrans" cxnId="{A6FFA295-BC52-4442-8C69-6A2FF069D9F4}">
      <dgm:prSet/>
      <dgm:spPr/>
      <dgm:t>
        <a:bodyPr/>
        <a:lstStyle/>
        <a:p>
          <a:endParaRPr lang="en-US"/>
        </a:p>
      </dgm:t>
    </dgm:pt>
    <dgm:pt modelId="{0D44D1D6-423F-495A-BDB9-333998226786}">
      <dgm:prSet/>
      <dgm:spPr/>
      <dgm:t>
        <a:bodyPr/>
        <a:lstStyle/>
        <a:p>
          <a:r>
            <a:rPr lang="en-US"/>
            <a:t>Studying at university</a:t>
          </a:r>
        </a:p>
      </dgm:t>
    </dgm:pt>
    <dgm:pt modelId="{232DB9EF-79B0-4079-9AAB-EB638B111D19}" type="parTrans" cxnId="{6984BDA2-FF48-454E-BFE8-ADA722BB5A70}">
      <dgm:prSet/>
      <dgm:spPr/>
      <dgm:t>
        <a:bodyPr/>
        <a:lstStyle/>
        <a:p>
          <a:endParaRPr lang="en-US"/>
        </a:p>
      </dgm:t>
    </dgm:pt>
    <dgm:pt modelId="{94F536DA-1287-4623-BC39-9674CA1D4269}" type="sibTrans" cxnId="{6984BDA2-FF48-454E-BFE8-ADA722BB5A70}">
      <dgm:prSet/>
      <dgm:spPr/>
      <dgm:t>
        <a:bodyPr/>
        <a:lstStyle/>
        <a:p>
          <a:endParaRPr lang="en-US"/>
        </a:p>
      </dgm:t>
    </dgm:pt>
    <dgm:pt modelId="{F1A5B43E-7EAC-4046-B087-228CD3980C59}" type="pres">
      <dgm:prSet presAssocID="{64CFB7DE-7930-4A8E-90C7-864E53327A6A}" presName="diagram" presStyleCnt="0">
        <dgm:presLayoutVars>
          <dgm:dir/>
          <dgm:resizeHandles val="exact"/>
        </dgm:presLayoutVars>
      </dgm:prSet>
      <dgm:spPr/>
    </dgm:pt>
    <dgm:pt modelId="{C5BBB274-E00E-4666-9ED6-F73B49CC48F6}" type="pres">
      <dgm:prSet presAssocID="{76254C89-B34E-42A3-A45C-D98235C1B052}" presName="node" presStyleLbl="node1" presStyleIdx="0" presStyleCnt="7">
        <dgm:presLayoutVars>
          <dgm:bulletEnabled val="1"/>
        </dgm:presLayoutVars>
      </dgm:prSet>
      <dgm:spPr/>
    </dgm:pt>
    <dgm:pt modelId="{B005C9D1-29C5-479C-80B8-31ADE223A120}" type="pres">
      <dgm:prSet presAssocID="{A88F8DE8-11A0-48E8-89BB-B7D8792CFF2E}" presName="sibTrans" presStyleCnt="0"/>
      <dgm:spPr/>
    </dgm:pt>
    <dgm:pt modelId="{E6BD08E8-A58F-4D18-9068-6AF399F5705E}" type="pres">
      <dgm:prSet presAssocID="{9BBC1E13-66BA-4AC6-9F0F-CB21C93380A4}" presName="node" presStyleLbl="node1" presStyleIdx="1" presStyleCnt="7">
        <dgm:presLayoutVars>
          <dgm:bulletEnabled val="1"/>
        </dgm:presLayoutVars>
      </dgm:prSet>
      <dgm:spPr/>
    </dgm:pt>
    <dgm:pt modelId="{18FE7A66-C3E0-417A-AD54-A53304E1D959}" type="pres">
      <dgm:prSet presAssocID="{67FB2BBE-C81A-41CF-83EA-C8467E7B6608}" presName="sibTrans" presStyleCnt="0"/>
      <dgm:spPr/>
    </dgm:pt>
    <dgm:pt modelId="{54D2C636-D9E8-427D-8BE9-E3903D9C5CF0}" type="pres">
      <dgm:prSet presAssocID="{58BF953F-85B3-4BF1-BA09-398C13A7DA33}" presName="node" presStyleLbl="node1" presStyleIdx="2" presStyleCnt="7">
        <dgm:presLayoutVars>
          <dgm:bulletEnabled val="1"/>
        </dgm:presLayoutVars>
      </dgm:prSet>
      <dgm:spPr/>
    </dgm:pt>
    <dgm:pt modelId="{2E6C1A7D-B9CF-4F2F-9194-51B625E7D9CB}" type="pres">
      <dgm:prSet presAssocID="{514E9C5A-A595-4CDE-A98E-DE6ACC8639AE}" presName="sibTrans" presStyleCnt="0"/>
      <dgm:spPr/>
    </dgm:pt>
    <dgm:pt modelId="{E95FDAC0-C924-498C-813F-D5E6FEF7E539}" type="pres">
      <dgm:prSet presAssocID="{409D5C1B-BD5C-4E6F-A435-1BB1E62CAA70}" presName="node" presStyleLbl="node1" presStyleIdx="3" presStyleCnt="7">
        <dgm:presLayoutVars>
          <dgm:bulletEnabled val="1"/>
        </dgm:presLayoutVars>
      </dgm:prSet>
      <dgm:spPr/>
    </dgm:pt>
    <dgm:pt modelId="{1041F4D0-6FC5-4936-912C-1EF14ED4176A}" type="pres">
      <dgm:prSet presAssocID="{D30074D3-B9DE-4FB6-9980-6781D83F133C}" presName="sibTrans" presStyleCnt="0"/>
      <dgm:spPr/>
    </dgm:pt>
    <dgm:pt modelId="{16E4B756-44B8-4F14-B241-93A156ADB668}" type="pres">
      <dgm:prSet presAssocID="{4E72F4E6-DE5B-46F2-A791-0273BB144559}" presName="node" presStyleLbl="node1" presStyleIdx="4" presStyleCnt="7">
        <dgm:presLayoutVars>
          <dgm:bulletEnabled val="1"/>
        </dgm:presLayoutVars>
      </dgm:prSet>
      <dgm:spPr/>
    </dgm:pt>
    <dgm:pt modelId="{1B2E6B9F-3436-4D1F-98CA-91A7162F134F}" type="pres">
      <dgm:prSet presAssocID="{1318AAD8-6133-496B-BA08-B9BA285107EE}" presName="sibTrans" presStyleCnt="0"/>
      <dgm:spPr/>
    </dgm:pt>
    <dgm:pt modelId="{C2F9316B-797B-4BF8-BD86-B22EC305F2C1}" type="pres">
      <dgm:prSet presAssocID="{E00CC671-4FA1-4E72-B126-9157DADA6D12}" presName="node" presStyleLbl="node1" presStyleIdx="5" presStyleCnt="7">
        <dgm:presLayoutVars>
          <dgm:bulletEnabled val="1"/>
        </dgm:presLayoutVars>
      </dgm:prSet>
      <dgm:spPr/>
    </dgm:pt>
    <dgm:pt modelId="{7135692D-BA01-4212-94BD-6706E1144592}" type="pres">
      <dgm:prSet presAssocID="{9A7C6764-182F-42FC-8BB0-5BC6A141BAAD}" presName="sibTrans" presStyleCnt="0"/>
      <dgm:spPr/>
    </dgm:pt>
    <dgm:pt modelId="{AECC3EEE-51DB-4539-95BC-07C8CBA7C35D}" type="pres">
      <dgm:prSet presAssocID="{0D44D1D6-423F-495A-BDB9-333998226786}" presName="node" presStyleLbl="node1" presStyleIdx="6" presStyleCnt="7">
        <dgm:presLayoutVars>
          <dgm:bulletEnabled val="1"/>
        </dgm:presLayoutVars>
      </dgm:prSet>
      <dgm:spPr/>
    </dgm:pt>
  </dgm:ptLst>
  <dgm:cxnLst>
    <dgm:cxn modelId="{8ABE8B27-4ACD-4B5C-ADEA-2F4E9BF00562}" srcId="{64CFB7DE-7930-4A8E-90C7-864E53327A6A}" destId="{4E72F4E6-DE5B-46F2-A791-0273BB144559}" srcOrd="4" destOrd="0" parTransId="{79A273EB-6E41-4723-98F6-2B929C62B350}" sibTransId="{1318AAD8-6133-496B-BA08-B9BA285107EE}"/>
    <dgm:cxn modelId="{70461331-64B3-41A8-85E9-494F494771EC}" srcId="{64CFB7DE-7930-4A8E-90C7-864E53327A6A}" destId="{9BBC1E13-66BA-4AC6-9F0F-CB21C93380A4}" srcOrd="1" destOrd="0" parTransId="{E2927FEC-FAF5-4C97-888F-5DACCD175E17}" sibTransId="{67FB2BBE-C81A-41CF-83EA-C8467E7B6608}"/>
    <dgm:cxn modelId="{D69C2A33-A637-4552-8F78-83A412F61501}" type="presOf" srcId="{64CFB7DE-7930-4A8E-90C7-864E53327A6A}" destId="{F1A5B43E-7EAC-4046-B087-228CD3980C59}" srcOrd="0" destOrd="0" presId="urn:microsoft.com/office/officeart/2005/8/layout/default"/>
    <dgm:cxn modelId="{99BD2738-7BE1-4BB6-B8B4-C0D7CA5177CF}" srcId="{64CFB7DE-7930-4A8E-90C7-864E53327A6A}" destId="{409D5C1B-BD5C-4E6F-A435-1BB1E62CAA70}" srcOrd="3" destOrd="0" parTransId="{29C6ADD0-BD73-43C1-AEAC-53B61C896A50}" sibTransId="{D30074D3-B9DE-4FB6-9980-6781D83F133C}"/>
    <dgm:cxn modelId="{7BBC3D62-19CF-487D-A645-2948154CFFDF}" type="presOf" srcId="{58BF953F-85B3-4BF1-BA09-398C13A7DA33}" destId="{54D2C636-D9E8-427D-8BE9-E3903D9C5CF0}" srcOrd="0" destOrd="0" presId="urn:microsoft.com/office/officeart/2005/8/layout/default"/>
    <dgm:cxn modelId="{F7614563-1145-446E-AF4A-3D2D7B98E86C}" type="presOf" srcId="{4E72F4E6-DE5B-46F2-A791-0273BB144559}" destId="{16E4B756-44B8-4F14-B241-93A156ADB668}" srcOrd="0" destOrd="0" presId="urn:microsoft.com/office/officeart/2005/8/layout/default"/>
    <dgm:cxn modelId="{87383166-43FE-4747-B559-2B2155FE2D39}" srcId="{64CFB7DE-7930-4A8E-90C7-864E53327A6A}" destId="{76254C89-B34E-42A3-A45C-D98235C1B052}" srcOrd="0" destOrd="0" parTransId="{68F00859-DBCA-460B-AD88-7F25709667C7}" sibTransId="{A88F8DE8-11A0-48E8-89BB-B7D8792CFF2E}"/>
    <dgm:cxn modelId="{67968486-2DC6-4D79-A858-8A3B98D7E786}" type="presOf" srcId="{E00CC671-4FA1-4E72-B126-9157DADA6D12}" destId="{C2F9316B-797B-4BF8-BD86-B22EC305F2C1}" srcOrd="0" destOrd="0" presId="urn:microsoft.com/office/officeart/2005/8/layout/default"/>
    <dgm:cxn modelId="{A6FFA295-BC52-4442-8C69-6A2FF069D9F4}" srcId="{64CFB7DE-7930-4A8E-90C7-864E53327A6A}" destId="{E00CC671-4FA1-4E72-B126-9157DADA6D12}" srcOrd="5" destOrd="0" parTransId="{16B059EC-BDE1-4200-8D2E-DEA1A7981654}" sibTransId="{9A7C6764-182F-42FC-8BB0-5BC6A141BAAD}"/>
    <dgm:cxn modelId="{6984BDA2-FF48-454E-BFE8-ADA722BB5A70}" srcId="{64CFB7DE-7930-4A8E-90C7-864E53327A6A}" destId="{0D44D1D6-423F-495A-BDB9-333998226786}" srcOrd="6" destOrd="0" parTransId="{232DB9EF-79B0-4079-9AAB-EB638B111D19}" sibTransId="{94F536DA-1287-4623-BC39-9674CA1D4269}"/>
    <dgm:cxn modelId="{41EA6CAC-6CA5-4327-92C0-709A7A7C4A94}" srcId="{64CFB7DE-7930-4A8E-90C7-864E53327A6A}" destId="{58BF953F-85B3-4BF1-BA09-398C13A7DA33}" srcOrd="2" destOrd="0" parTransId="{4C561AC8-FBC2-4230-B0D4-F0C9D1081486}" sibTransId="{514E9C5A-A595-4CDE-A98E-DE6ACC8639AE}"/>
    <dgm:cxn modelId="{92E055BB-2592-4045-B640-72FA3C60B2B3}" type="presOf" srcId="{409D5C1B-BD5C-4E6F-A435-1BB1E62CAA70}" destId="{E95FDAC0-C924-498C-813F-D5E6FEF7E539}" srcOrd="0" destOrd="0" presId="urn:microsoft.com/office/officeart/2005/8/layout/default"/>
    <dgm:cxn modelId="{C3F5C7DE-9DA7-483B-B923-52E412CDEDE3}" type="presOf" srcId="{9BBC1E13-66BA-4AC6-9F0F-CB21C93380A4}" destId="{E6BD08E8-A58F-4D18-9068-6AF399F5705E}" srcOrd="0" destOrd="0" presId="urn:microsoft.com/office/officeart/2005/8/layout/default"/>
    <dgm:cxn modelId="{B4F8BFE2-3C22-4AE9-8628-AE380BD41223}" type="presOf" srcId="{0D44D1D6-423F-495A-BDB9-333998226786}" destId="{AECC3EEE-51DB-4539-95BC-07C8CBA7C35D}" srcOrd="0" destOrd="0" presId="urn:microsoft.com/office/officeart/2005/8/layout/default"/>
    <dgm:cxn modelId="{0A29A1E9-D22B-4F14-964C-E7CA79ABA712}" type="presOf" srcId="{76254C89-B34E-42A3-A45C-D98235C1B052}" destId="{C5BBB274-E00E-4666-9ED6-F73B49CC48F6}" srcOrd="0" destOrd="0" presId="urn:microsoft.com/office/officeart/2005/8/layout/default"/>
    <dgm:cxn modelId="{D7F0F813-E0A9-4012-82C8-67D4C5892712}" type="presParOf" srcId="{F1A5B43E-7EAC-4046-B087-228CD3980C59}" destId="{C5BBB274-E00E-4666-9ED6-F73B49CC48F6}" srcOrd="0" destOrd="0" presId="urn:microsoft.com/office/officeart/2005/8/layout/default"/>
    <dgm:cxn modelId="{866621DC-8A2F-48B3-9535-2F9F8048AC2B}" type="presParOf" srcId="{F1A5B43E-7EAC-4046-B087-228CD3980C59}" destId="{B005C9D1-29C5-479C-80B8-31ADE223A120}" srcOrd="1" destOrd="0" presId="urn:microsoft.com/office/officeart/2005/8/layout/default"/>
    <dgm:cxn modelId="{6197C2BE-64AB-4C74-91E1-5197D942700A}" type="presParOf" srcId="{F1A5B43E-7EAC-4046-B087-228CD3980C59}" destId="{E6BD08E8-A58F-4D18-9068-6AF399F5705E}" srcOrd="2" destOrd="0" presId="urn:microsoft.com/office/officeart/2005/8/layout/default"/>
    <dgm:cxn modelId="{903A67EE-B5EA-4621-8D96-4CF6A84A55E4}" type="presParOf" srcId="{F1A5B43E-7EAC-4046-B087-228CD3980C59}" destId="{18FE7A66-C3E0-417A-AD54-A53304E1D959}" srcOrd="3" destOrd="0" presId="urn:microsoft.com/office/officeart/2005/8/layout/default"/>
    <dgm:cxn modelId="{65D0ABD1-3C29-48E3-BFF3-17C4AEBE76BE}" type="presParOf" srcId="{F1A5B43E-7EAC-4046-B087-228CD3980C59}" destId="{54D2C636-D9E8-427D-8BE9-E3903D9C5CF0}" srcOrd="4" destOrd="0" presId="urn:microsoft.com/office/officeart/2005/8/layout/default"/>
    <dgm:cxn modelId="{42C9F28E-A329-481A-8198-9150CCD735DC}" type="presParOf" srcId="{F1A5B43E-7EAC-4046-B087-228CD3980C59}" destId="{2E6C1A7D-B9CF-4F2F-9194-51B625E7D9CB}" srcOrd="5" destOrd="0" presId="urn:microsoft.com/office/officeart/2005/8/layout/default"/>
    <dgm:cxn modelId="{DDA3FA3E-26A9-4114-AE00-4DB695B30D82}" type="presParOf" srcId="{F1A5B43E-7EAC-4046-B087-228CD3980C59}" destId="{E95FDAC0-C924-498C-813F-D5E6FEF7E539}" srcOrd="6" destOrd="0" presId="urn:microsoft.com/office/officeart/2005/8/layout/default"/>
    <dgm:cxn modelId="{D0938603-EA65-4584-A15D-70F5CA96F96F}" type="presParOf" srcId="{F1A5B43E-7EAC-4046-B087-228CD3980C59}" destId="{1041F4D0-6FC5-4936-912C-1EF14ED4176A}" srcOrd="7" destOrd="0" presId="urn:microsoft.com/office/officeart/2005/8/layout/default"/>
    <dgm:cxn modelId="{4EAA8057-5B0B-4D27-BA60-069C691D6A99}" type="presParOf" srcId="{F1A5B43E-7EAC-4046-B087-228CD3980C59}" destId="{16E4B756-44B8-4F14-B241-93A156ADB668}" srcOrd="8" destOrd="0" presId="urn:microsoft.com/office/officeart/2005/8/layout/default"/>
    <dgm:cxn modelId="{9E606947-ADA6-41FB-BEAB-0882C90D237F}" type="presParOf" srcId="{F1A5B43E-7EAC-4046-B087-228CD3980C59}" destId="{1B2E6B9F-3436-4D1F-98CA-91A7162F134F}" srcOrd="9" destOrd="0" presId="urn:microsoft.com/office/officeart/2005/8/layout/default"/>
    <dgm:cxn modelId="{004582F7-4B39-473A-A3BE-A858EC91EBBF}" type="presParOf" srcId="{F1A5B43E-7EAC-4046-B087-228CD3980C59}" destId="{C2F9316B-797B-4BF8-BD86-B22EC305F2C1}" srcOrd="10" destOrd="0" presId="urn:microsoft.com/office/officeart/2005/8/layout/default"/>
    <dgm:cxn modelId="{970B82BB-93A9-4DA3-95C9-DB3B78C1089C}" type="presParOf" srcId="{F1A5B43E-7EAC-4046-B087-228CD3980C59}" destId="{7135692D-BA01-4212-94BD-6706E1144592}" srcOrd="11" destOrd="0" presId="urn:microsoft.com/office/officeart/2005/8/layout/default"/>
    <dgm:cxn modelId="{EFAD4826-4167-44CD-992D-18BD68AC8AC0}" type="presParOf" srcId="{F1A5B43E-7EAC-4046-B087-228CD3980C59}" destId="{AECC3EEE-51DB-4539-95BC-07C8CBA7C35D}" srcOrd="1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40CA287-BFF7-4DF3-BB4B-F22D3C7C055D}">
      <dsp:nvSpPr>
        <dsp:cNvPr id="0" name=""/>
        <dsp:cNvSpPr/>
      </dsp:nvSpPr>
      <dsp:spPr>
        <a:xfrm>
          <a:off x="0" y="906145"/>
          <a:ext cx="4691043" cy="67158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DB Concepts</a:t>
          </a:r>
        </a:p>
      </dsp:txBody>
      <dsp:txXfrm>
        <a:off x="32784" y="938929"/>
        <a:ext cx="4625475" cy="606012"/>
      </dsp:txXfrm>
    </dsp:sp>
    <dsp:sp modelId="{7C886DFF-5D8E-4CAE-B6AC-9E8D1A8DDD3C}">
      <dsp:nvSpPr>
        <dsp:cNvPr id="0" name=""/>
        <dsp:cNvSpPr/>
      </dsp:nvSpPr>
      <dsp:spPr>
        <a:xfrm>
          <a:off x="0" y="1658365"/>
          <a:ext cx="4691043" cy="671580"/>
        </a:xfrm>
        <a:prstGeom prst="roundRect">
          <a:avLst/>
        </a:prstGeom>
        <a:solidFill>
          <a:schemeClr val="accent2">
            <a:hueOff val="-381199"/>
            <a:satOff val="-166"/>
            <a:lumOff val="-348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Introduction to DBMS</a:t>
          </a:r>
        </a:p>
      </dsp:txBody>
      <dsp:txXfrm>
        <a:off x="32784" y="1691149"/>
        <a:ext cx="4625475" cy="606012"/>
      </dsp:txXfrm>
    </dsp:sp>
    <dsp:sp modelId="{A2AB092F-84CF-445B-B9C4-BEBD9F5FABDA}">
      <dsp:nvSpPr>
        <dsp:cNvPr id="0" name=""/>
        <dsp:cNvSpPr/>
      </dsp:nvSpPr>
      <dsp:spPr>
        <a:xfrm>
          <a:off x="0" y="2410585"/>
          <a:ext cx="4691043" cy="671580"/>
        </a:xfrm>
        <a:prstGeom prst="roundRect">
          <a:avLst/>
        </a:prstGeom>
        <a:solidFill>
          <a:schemeClr val="accent2">
            <a:hueOff val="-762398"/>
            <a:satOff val="-331"/>
            <a:lumOff val="-696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Database Architecture</a:t>
          </a:r>
        </a:p>
      </dsp:txBody>
      <dsp:txXfrm>
        <a:off x="32784" y="2443369"/>
        <a:ext cx="4625475" cy="606012"/>
      </dsp:txXfrm>
    </dsp:sp>
    <dsp:sp modelId="{C8013285-434E-49AA-8888-19DA5B22CB9A}">
      <dsp:nvSpPr>
        <dsp:cNvPr id="0" name=""/>
        <dsp:cNvSpPr/>
      </dsp:nvSpPr>
      <dsp:spPr>
        <a:xfrm>
          <a:off x="0" y="3162805"/>
          <a:ext cx="4691043" cy="671580"/>
        </a:xfrm>
        <a:prstGeom prst="roundRect">
          <a:avLst/>
        </a:prstGeom>
        <a:solidFill>
          <a:schemeClr val="accent2">
            <a:hueOff val="-1143597"/>
            <a:satOff val="-497"/>
            <a:lumOff val="-1044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Data Models</a:t>
          </a:r>
        </a:p>
      </dsp:txBody>
      <dsp:txXfrm>
        <a:off x="32784" y="3195589"/>
        <a:ext cx="4625475" cy="606012"/>
      </dsp:txXfrm>
    </dsp:sp>
    <dsp:sp modelId="{4611D5B9-C5B0-4F4C-94A2-573C555549B9}">
      <dsp:nvSpPr>
        <dsp:cNvPr id="0" name=""/>
        <dsp:cNvSpPr/>
      </dsp:nvSpPr>
      <dsp:spPr>
        <a:xfrm>
          <a:off x="0" y="3915025"/>
          <a:ext cx="4691043" cy="671580"/>
        </a:xfrm>
        <a:prstGeom prst="roundRect">
          <a:avLst/>
        </a:prstGeom>
        <a:solidFill>
          <a:schemeClr val="accent2">
            <a:hueOff val="-1524796"/>
            <a:satOff val="-662"/>
            <a:lumOff val="-1392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Database Design Methodology</a:t>
          </a:r>
        </a:p>
      </dsp:txBody>
      <dsp:txXfrm>
        <a:off x="32784" y="3947809"/>
        <a:ext cx="4625475" cy="60601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488B4F-A44F-4200-84A2-0A5A696F2F1C}">
      <dsp:nvSpPr>
        <dsp:cNvPr id="0" name=""/>
        <dsp:cNvSpPr/>
      </dsp:nvSpPr>
      <dsp:spPr>
        <a:xfrm>
          <a:off x="0" y="142247"/>
          <a:ext cx="4691043" cy="69556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Entity Relationship Diagrams</a:t>
          </a:r>
        </a:p>
      </dsp:txBody>
      <dsp:txXfrm>
        <a:off x="33955" y="176202"/>
        <a:ext cx="4623133" cy="627655"/>
      </dsp:txXfrm>
    </dsp:sp>
    <dsp:sp modelId="{CF7C2A14-8095-49CE-9008-C09D36185A6E}">
      <dsp:nvSpPr>
        <dsp:cNvPr id="0" name=""/>
        <dsp:cNvSpPr/>
      </dsp:nvSpPr>
      <dsp:spPr>
        <a:xfrm>
          <a:off x="0" y="837812"/>
          <a:ext cx="4691043" cy="19209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941" tIns="36830" rIns="206248" bIns="3683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300" kern="1200"/>
            <a:t>Entities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300" kern="1200"/>
            <a:t>Relations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300" kern="1200"/>
            <a:t>Attributes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300" kern="1200"/>
            <a:t>Mapping Conceptual model into Relational Schema</a:t>
          </a:r>
        </a:p>
      </dsp:txBody>
      <dsp:txXfrm>
        <a:off x="0" y="837812"/>
        <a:ext cx="4691043" cy="1920960"/>
      </dsp:txXfrm>
    </dsp:sp>
    <dsp:sp modelId="{09192FC1-0EBA-4B11-81A8-274EBEEAE2F7}">
      <dsp:nvSpPr>
        <dsp:cNvPr id="0" name=""/>
        <dsp:cNvSpPr/>
      </dsp:nvSpPr>
      <dsp:spPr>
        <a:xfrm>
          <a:off x="0" y="2758772"/>
          <a:ext cx="4691043" cy="695565"/>
        </a:xfrm>
        <a:prstGeom prst="roundRect">
          <a:avLst/>
        </a:prstGeom>
        <a:solidFill>
          <a:schemeClr val="accent2">
            <a:hueOff val="-762398"/>
            <a:satOff val="-331"/>
            <a:lumOff val="-696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Data Normalization</a:t>
          </a:r>
        </a:p>
      </dsp:txBody>
      <dsp:txXfrm>
        <a:off x="33955" y="2792727"/>
        <a:ext cx="4623133" cy="627655"/>
      </dsp:txXfrm>
    </dsp:sp>
    <dsp:sp modelId="{A0E6809B-275C-4612-AC08-28E1B923EDAB}">
      <dsp:nvSpPr>
        <dsp:cNvPr id="0" name=""/>
        <dsp:cNvSpPr/>
      </dsp:nvSpPr>
      <dsp:spPr>
        <a:xfrm>
          <a:off x="0" y="3454337"/>
          <a:ext cx="4691043" cy="12005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941" tIns="36830" rIns="206248" bIns="3683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300" kern="1200"/>
            <a:t>INF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300" kern="1200"/>
            <a:t>2NF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300" kern="1200"/>
            <a:t>3NF</a:t>
          </a:r>
        </a:p>
      </dsp:txBody>
      <dsp:txXfrm>
        <a:off x="0" y="3454337"/>
        <a:ext cx="4691043" cy="1200599"/>
      </dsp:txXfrm>
    </dsp:sp>
    <dsp:sp modelId="{512B39B9-22CA-4BD6-9633-68FF93793A54}">
      <dsp:nvSpPr>
        <dsp:cNvPr id="0" name=""/>
        <dsp:cNvSpPr/>
      </dsp:nvSpPr>
      <dsp:spPr>
        <a:xfrm>
          <a:off x="0" y="4654937"/>
          <a:ext cx="4691043" cy="695565"/>
        </a:xfrm>
        <a:prstGeom prst="roundRect">
          <a:avLst/>
        </a:prstGeom>
        <a:solidFill>
          <a:schemeClr val="accent2">
            <a:hueOff val="-1524796"/>
            <a:satOff val="-662"/>
            <a:lumOff val="-1392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b="1" kern="1200"/>
            <a:t>SQL</a:t>
          </a:r>
          <a:endParaRPr lang="en-US" sz="2900" kern="1200"/>
        </a:p>
      </dsp:txBody>
      <dsp:txXfrm>
        <a:off x="33955" y="4688892"/>
        <a:ext cx="4623133" cy="62765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5BBB274-E00E-4666-9ED6-F73B49CC48F6}">
      <dsp:nvSpPr>
        <dsp:cNvPr id="0" name=""/>
        <dsp:cNvSpPr/>
      </dsp:nvSpPr>
      <dsp:spPr>
        <a:xfrm>
          <a:off x="2362" y="581159"/>
          <a:ext cx="1874550" cy="112473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Purchases from the supermarket</a:t>
          </a:r>
        </a:p>
      </dsp:txBody>
      <dsp:txXfrm>
        <a:off x="2362" y="581159"/>
        <a:ext cx="1874550" cy="1124730"/>
      </dsp:txXfrm>
    </dsp:sp>
    <dsp:sp modelId="{E6BD08E8-A58F-4D18-9068-6AF399F5705E}">
      <dsp:nvSpPr>
        <dsp:cNvPr id="0" name=""/>
        <dsp:cNvSpPr/>
      </dsp:nvSpPr>
      <dsp:spPr>
        <a:xfrm>
          <a:off x="2064368" y="581159"/>
          <a:ext cx="1874550" cy="1124730"/>
        </a:xfrm>
        <a:prstGeom prst="rect">
          <a:avLst/>
        </a:prstGeom>
        <a:solidFill>
          <a:schemeClr val="accent2">
            <a:hueOff val="-254133"/>
            <a:satOff val="-110"/>
            <a:lumOff val="-232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Purchases using your credit card</a:t>
          </a:r>
          <a:r>
            <a:rPr lang="en-GB" sz="2200" kern="1200"/>
            <a:t> </a:t>
          </a:r>
          <a:endParaRPr lang="en-US" sz="2200" kern="1200"/>
        </a:p>
      </dsp:txBody>
      <dsp:txXfrm>
        <a:off x="2064368" y="581159"/>
        <a:ext cx="1874550" cy="1124730"/>
      </dsp:txXfrm>
    </dsp:sp>
    <dsp:sp modelId="{54D2C636-D9E8-427D-8BE9-E3903D9C5CF0}">
      <dsp:nvSpPr>
        <dsp:cNvPr id="0" name=""/>
        <dsp:cNvSpPr/>
      </dsp:nvSpPr>
      <dsp:spPr>
        <a:xfrm>
          <a:off x="4126374" y="581159"/>
          <a:ext cx="1874550" cy="1124730"/>
        </a:xfrm>
        <a:prstGeom prst="rect">
          <a:avLst/>
        </a:prstGeom>
        <a:solidFill>
          <a:schemeClr val="accent2">
            <a:hueOff val="-508265"/>
            <a:satOff val="-221"/>
            <a:lumOff val="-464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Booking a holiday at the travel agents </a:t>
          </a:r>
        </a:p>
      </dsp:txBody>
      <dsp:txXfrm>
        <a:off x="4126374" y="581159"/>
        <a:ext cx="1874550" cy="1124730"/>
      </dsp:txXfrm>
    </dsp:sp>
    <dsp:sp modelId="{E95FDAC0-C924-498C-813F-D5E6FEF7E539}">
      <dsp:nvSpPr>
        <dsp:cNvPr id="0" name=""/>
        <dsp:cNvSpPr/>
      </dsp:nvSpPr>
      <dsp:spPr>
        <a:xfrm>
          <a:off x="6188380" y="581159"/>
          <a:ext cx="1874550" cy="1124730"/>
        </a:xfrm>
        <a:prstGeom prst="rect">
          <a:avLst/>
        </a:prstGeom>
        <a:solidFill>
          <a:schemeClr val="accent2">
            <a:hueOff val="-762398"/>
            <a:satOff val="-331"/>
            <a:lumOff val="-696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Using the local library</a:t>
          </a:r>
          <a:r>
            <a:rPr lang="en-GB" sz="2200" kern="1200"/>
            <a:t> </a:t>
          </a:r>
          <a:endParaRPr lang="en-US" sz="2200" kern="1200"/>
        </a:p>
      </dsp:txBody>
      <dsp:txXfrm>
        <a:off x="6188380" y="581159"/>
        <a:ext cx="1874550" cy="1124730"/>
      </dsp:txXfrm>
    </dsp:sp>
    <dsp:sp modelId="{16E4B756-44B8-4F14-B241-93A156ADB668}">
      <dsp:nvSpPr>
        <dsp:cNvPr id="0" name=""/>
        <dsp:cNvSpPr/>
      </dsp:nvSpPr>
      <dsp:spPr>
        <a:xfrm>
          <a:off x="1033365" y="1893344"/>
          <a:ext cx="1874550" cy="1124730"/>
        </a:xfrm>
        <a:prstGeom prst="rect">
          <a:avLst/>
        </a:prstGeom>
        <a:solidFill>
          <a:schemeClr val="accent2">
            <a:hueOff val="-1016531"/>
            <a:satOff val="-441"/>
            <a:lumOff val="-928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Taking out insurance</a:t>
          </a:r>
          <a:r>
            <a:rPr lang="en-GB" sz="2200" kern="1200"/>
            <a:t> </a:t>
          </a:r>
          <a:endParaRPr lang="en-US" sz="2200" kern="1200"/>
        </a:p>
      </dsp:txBody>
      <dsp:txXfrm>
        <a:off x="1033365" y="1893344"/>
        <a:ext cx="1874550" cy="1124730"/>
      </dsp:txXfrm>
    </dsp:sp>
    <dsp:sp modelId="{C2F9316B-797B-4BF8-BD86-B22EC305F2C1}">
      <dsp:nvSpPr>
        <dsp:cNvPr id="0" name=""/>
        <dsp:cNvSpPr/>
      </dsp:nvSpPr>
      <dsp:spPr>
        <a:xfrm>
          <a:off x="3095371" y="1893344"/>
          <a:ext cx="1874550" cy="1124730"/>
        </a:xfrm>
        <a:prstGeom prst="rect">
          <a:avLst/>
        </a:prstGeom>
        <a:solidFill>
          <a:schemeClr val="accent2">
            <a:hueOff val="-1270663"/>
            <a:satOff val="-552"/>
            <a:lumOff val="-1160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Using the Internet</a:t>
          </a:r>
          <a:r>
            <a:rPr lang="en-GB" sz="2200" kern="1200"/>
            <a:t> </a:t>
          </a:r>
          <a:endParaRPr lang="en-US" sz="2200" kern="1200"/>
        </a:p>
      </dsp:txBody>
      <dsp:txXfrm>
        <a:off x="3095371" y="1893344"/>
        <a:ext cx="1874550" cy="1124730"/>
      </dsp:txXfrm>
    </dsp:sp>
    <dsp:sp modelId="{AECC3EEE-51DB-4539-95BC-07C8CBA7C35D}">
      <dsp:nvSpPr>
        <dsp:cNvPr id="0" name=""/>
        <dsp:cNvSpPr/>
      </dsp:nvSpPr>
      <dsp:spPr>
        <a:xfrm>
          <a:off x="5157377" y="1893344"/>
          <a:ext cx="1874550" cy="1124730"/>
        </a:xfrm>
        <a:prstGeom prst="rect">
          <a:avLst/>
        </a:prstGeom>
        <a:solidFill>
          <a:schemeClr val="accent2">
            <a:hueOff val="-1524796"/>
            <a:satOff val="-662"/>
            <a:lumOff val="-1392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Studying at university</a:t>
          </a:r>
        </a:p>
      </dsp:txBody>
      <dsp:txXfrm>
        <a:off x="5157377" y="1893344"/>
        <a:ext cx="1874550" cy="112473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6A1F09-1B34-47EC-8CF2-943967778F7F}" type="datetimeFigureOut">
              <a:rPr lang="en-US" smtClean="0"/>
              <a:t>5/30/2022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B2FFAD-5AD3-4A18-B503-0814A60C78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16558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6360BB-88F8-4C30-89B7-71EE3FDEE947}" type="datetimeFigureOut">
              <a:rPr lang="en-US" smtClean="0"/>
              <a:t>5/30/2022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93EEC7-3CE3-461A-B84A-66AD13FB8E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22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ChangeArrowheads="1"/>
          </p:cNvSpPr>
          <p:nvPr/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23" name="Rectangle 3"/>
          <p:cNvSpPr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 anchor="b"/>
          <a:lstStyle/>
          <a:p>
            <a:pPr algn="r" eaLnBrk="0" hangingPunct="0"/>
            <a:r>
              <a:rPr lang="en-US" sz="1200"/>
              <a:t>1</a:t>
            </a:r>
          </a:p>
        </p:txBody>
      </p:sp>
      <p:sp>
        <p:nvSpPr>
          <p:cNvPr id="5124" name="Rectangle 4"/>
          <p:cNvSpPr>
            <a:spLocks noChangeArrowheads="1"/>
          </p:cNvSpPr>
          <p:nvPr/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25" name="Rectangle 5"/>
          <p:cNvSpPr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26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 cap="flat"/>
        </p:spPr>
      </p:sp>
      <p:sp>
        <p:nvSpPr>
          <p:cNvPr id="5127" name="Rectangle 7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pPr>
              <a:lnSpc>
                <a:spcPct val="87000"/>
              </a:lnSpc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3256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>
            <a:extLst>
              <a:ext uri="{FF2B5EF4-FFF2-40B4-BE49-F238E27FC236}">
                <a16:creationId xmlns:a16="http://schemas.microsoft.com/office/drawing/2014/main" id="{4AF16350-EF68-9F07-8728-7A23DD124C2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55E836A5-EA03-43ED-B94B-D63FC43BA547}" type="slidenum">
              <a:rPr lang="en-CA" altLang="en-US" sz="1200">
                <a:latin typeface="Tahoma" panose="020B0604030504040204" pitchFamily="34" charset="0"/>
              </a:rPr>
              <a:pPr/>
              <a:t>24</a:t>
            </a:fld>
            <a:endParaRPr lang="en-CA" altLang="en-US" sz="1200">
              <a:latin typeface="Tahoma" panose="020B0604030504040204" pitchFamily="34" charset="0"/>
            </a:endParaRPr>
          </a:p>
        </p:txBody>
      </p:sp>
      <p:sp>
        <p:nvSpPr>
          <p:cNvPr id="13315" name="Rectangle 2">
            <a:extLst>
              <a:ext uri="{FF2B5EF4-FFF2-40B4-BE49-F238E27FC236}">
                <a16:creationId xmlns:a16="http://schemas.microsoft.com/office/drawing/2014/main" id="{2C1C46AD-087E-6DA6-7450-74709C5FA0F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>
            <a:extLst>
              <a:ext uri="{FF2B5EF4-FFF2-40B4-BE49-F238E27FC236}">
                <a16:creationId xmlns:a16="http://schemas.microsoft.com/office/drawing/2014/main" id="{E0BE066C-B558-F474-8C62-9B83AD50880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52217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2628" y="770467"/>
            <a:ext cx="8086725" cy="3352800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8000" spc="-12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0634" y="4198409"/>
            <a:ext cx="6921151" cy="1645920"/>
          </a:xfr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75000"/>
                  </a:srgbClr>
                </a:solidFill>
              </a:defRPr>
            </a:lvl1pPr>
          </a:lstStyle>
          <a:p>
            <a:fld id="{0CBC208F-76BE-4342-8C8A-74DD5372BDEA}" type="datetimeFigureOut">
              <a:rPr lang="en-US" smtClean="0"/>
              <a:t>5/30/2022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75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0000"/>
                  </a:srgbClr>
                </a:solidFill>
              </a:defRPr>
            </a:lvl1pPr>
          </a:lstStyle>
          <a:p>
            <a:fld id="{C801BD04-6064-4D81-AC01-37C293B756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8715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C208F-76BE-4342-8C8A-74DD5372BDEA}" type="datetimeFigureOut">
              <a:rPr lang="en-US" smtClean="0"/>
              <a:t>5/30/2022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1BD04-6064-4D81-AC01-37C293B756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9759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7963" y="695325"/>
            <a:ext cx="1971675" cy="48006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78644" y="714376"/>
            <a:ext cx="5800725" cy="54006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C208F-76BE-4342-8C8A-74DD5372BDEA}" type="datetimeFigureOut">
              <a:rPr lang="en-US" smtClean="0"/>
              <a:t>5/30/2022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1BD04-6064-4D81-AC01-37C293B756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8033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C208F-76BE-4342-8C8A-74DD5372BDEA}" type="datetimeFigureOut">
              <a:rPr lang="en-US" smtClean="0"/>
              <a:t>5/30/2022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1BD04-6064-4D81-AC01-37C293B756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16643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2628" y="767419"/>
            <a:ext cx="8085582" cy="3355848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8000" b="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0634" y="4187275"/>
            <a:ext cx="6919722" cy="1645920"/>
          </a:xfrm>
        </p:spPr>
        <p:txBody>
          <a:bodyPr anchor="t">
            <a:normAutofit/>
          </a:bodyPr>
          <a:lstStyle>
            <a:lvl1pPr marL="0" indent="0">
              <a:buNone/>
              <a:defRPr sz="28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C208F-76BE-4342-8C8A-74DD5372BDEA}" type="datetimeFigureOut">
              <a:rPr lang="en-US" smtClean="0"/>
              <a:t>5/30/2022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1BD04-6064-4D81-AC01-37C293B756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0529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7492" y="1993392"/>
            <a:ext cx="3806190" cy="3767328"/>
          </a:xfrm>
        </p:spPr>
        <p:txBody>
          <a:bodyPr/>
          <a:lstStyle>
            <a:lvl1pPr>
              <a:defRPr sz="2200"/>
            </a:lvl1pPr>
            <a:lvl2pPr>
              <a:defRPr sz="1900"/>
            </a:lvl2pPr>
            <a:lvl3pPr>
              <a:defRPr sz="1700"/>
            </a:lvl3pPr>
            <a:lvl4pPr>
              <a:defRPr sz="15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7738" y="1993392"/>
            <a:ext cx="3806190" cy="3767328"/>
          </a:xfrm>
        </p:spPr>
        <p:txBody>
          <a:bodyPr/>
          <a:lstStyle>
            <a:lvl1pPr>
              <a:defRPr sz="2200"/>
            </a:lvl1pPr>
            <a:lvl2pPr>
              <a:defRPr sz="1900"/>
            </a:lvl2pPr>
            <a:lvl3pPr>
              <a:defRPr sz="1700"/>
            </a:lvl3pPr>
            <a:lvl4pPr>
              <a:defRPr sz="15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C208F-76BE-4342-8C8A-74DD5372BDEA}" type="datetimeFigureOut">
              <a:rPr lang="en-US" smtClean="0"/>
              <a:t>5/30/2022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1BD04-6064-4D81-AC01-37C293B756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8156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7492" y="2032000"/>
            <a:ext cx="3806190" cy="72340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7492" y="2736150"/>
            <a:ext cx="3806190" cy="3200400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66310" y="2029968"/>
            <a:ext cx="3806190" cy="722376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 cap="all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66310" y="2734056"/>
            <a:ext cx="3806190" cy="3200400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C208F-76BE-4342-8C8A-74DD5372BDEA}" type="datetimeFigureOut">
              <a:rPr lang="en-US" smtClean="0"/>
              <a:t>5/30/2022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1BD04-6064-4D81-AC01-37C293B756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1039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C208F-76BE-4342-8C8A-74DD5372BDEA}" type="datetimeFigureOut">
              <a:rPr lang="en-US" smtClean="0"/>
              <a:t>5/30/2022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1BD04-6064-4D81-AC01-37C293B756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2654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C208F-76BE-4342-8C8A-74DD5372BDEA}" type="datetimeFigureOut">
              <a:rPr lang="en-US" smtClean="0"/>
              <a:t>5/30/2022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1BD04-6064-4D81-AC01-37C293B756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0232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715000" y="0"/>
            <a:ext cx="3429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6196053" y="542282"/>
            <a:ext cx="2537460" cy="1920240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762000"/>
            <a:ext cx="4572000" cy="4572000"/>
          </a:xfrm>
        </p:spPr>
        <p:txBody>
          <a:bodyPr/>
          <a:lstStyle>
            <a:lvl1pPr>
              <a:defRPr sz="2200"/>
            </a:lvl1pPr>
            <a:lvl2pPr>
              <a:defRPr sz="1900"/>
            </a:lvl2pPr>
            <a:lvl3pPr>
              <a:defRPr sz="1700"/>
            </a:lvl3pPr>
            <a:lvl4pPr>
              <a:defRPr sz="15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06987" y="2511813"/>
            <a:ext cx="2548890" cy="312698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500">
                <a:solidFill>
                  <a:srgbClr val="404040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C208F-76BE-4342-8C8A-74DD5372BDEA}" type="datetimeFigureOut">
              <a:rPr lang="en-US" smtClean="0"/>
              <a:t>5/30/2022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0000"/>
                  </a:srgbClr>
                </a:solidFill>
              </a:defRPr>
            </a:lvl1pPr>
          </a:lstStyle>
          <a:p>
            <a:fld id="{C801BD04-6064-4D81-AC01-37C293B756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09049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6918" y="5418668"/>
            <a:ext cx="8085582" cy="613283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28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9144000" cy="5330952"/>
          </a:xfrm>
          <a:solidFill>
            <a:schemeClr val="accent1">
              <a:lumMod val="40000"/>
              <a:lumOff val="60000"/>
            </a:schemeClr>
          </a:solidFill>
        </p:spPr>
        <p:txBody>
          <a:bodyPr anchor="t"/>
          <a:lstStyle>
            <a:lvl1pPr marL="0" indent="0" algn="ctr">
              <a:spcBef>
                <a:spcPts val="800"/>
              </a:spcBef>
              <a:buNone/>
              <a:defRPr sz="3200">
                <a:solidFill>
                  <a:srgbClr val="4D4D4D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7492" y="5909735"/>
            <a:ext cx="6922008" cy="5334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4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75000"/>
                  </a:srgbClr>
                </a:solidFill>
              </a:defRPr>
            </a:lvl1pPr>
          </a:lstStyle>
          <a:p>
            <a:fld id="{0CBC208F-76BE-4342-8C8A-74DD5372BDEA}" type="datetimeFigureOut">
              <a:rPr lang="en-US" smtClean="0"/>
              <a:t>5/30/2022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75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0000"/>
                  </a:srgbClr>
                </a:solidFill>
              </a:defRPr>
            </a:lvl1pPr>
          </a:lstStyle>
          <a:p>
            <a:fld id="{C801BD04-6064-4D81-AC01-37C293B756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3161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2919" y="499533"/>
            <a:ext cx="8079581" cy="1658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7206" y="1993393"/>
            <a:ext cx="8065294" cy="3766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14350" y="6412447"/>
            <a:ext cx="30861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>
                <a:solidFill>
                  <a:schemeClr val="tx1">
                    <a:alpha val="75000"/>
                  </a:schemeClr>
                </a:solidFill>
              </a:defRPr>
            </a:lvl1pPr>
          </a:lstStyle>
          <a:p>
            <a:fld id="{0CBC208F-76BE-4342-8C8A-74DD5372BDEA}" type="datetimeFigureOut">
              <a:rPr lang="en-US" smtClean="0"/>
              <a:t>5/30/2022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4350" y="6554697"/>
            <a:ext cx="37719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 cap="all" baseline="0">
                <a:solidFill>
                  <a:schemeClr val="tx1">
                    <a:alpha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41193" y="5829748"/>
            <a:ext cx="2194560" cy="139703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0" b="0">
                <a:ln>
                  <a:noFill/>
                </a:ln>
                <a:solidFill>
                  <a:schemeClr val="accent1">
                    <a:alpha val="20000"/>
                  </a:schemeClr>
                </a:solidFill>
                <a:latin typeface="+mj-lt"/>
              </a:defRPr>
            </a:lvl1pPr>
          </a:lstStyle>
          <a:p>
            <a:fld id="{C801BD04-6064-4D81-AC01-37C293B756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9412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 spc="-12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85000"/>
        </a:lnSpc>
        <a:spcBef>
          <a:spcPts val="13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274320" indent="-3429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548640" indent="-54864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0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822960" indent="-82296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097280" indent="-109728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2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4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6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18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wmf"/><Relationship Id="rId3" Type="http://schemas.openxmlformats.org/officeDocument/2006/relationships/image" Target="../media/image11.wmf"/><Relationship Id="rId7" Type="http://schemas.openxmlformats.org/officeDocument/2006/relationships/image" Target="../media/image15.wmf"/><Relationship Id="rId12" Type="http://schemas.openxmlformats.org/officeDocument/2006/relationships/image" Target="../media/image20.w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wmf"/><Relationship Id="rId11" Type="http://schemas.openxmlformats.org/officeDocument/2006/relationships/image" Target="../media/image19.wmf"/><Relationship Id="rId5" Type="http://schemas.openxmlformats.org/officeDocument/2006/relationships/image" Target="../media/image13.wmf"/><Relationship Id="rId10" Type="http://schemas.openxmlformats.org/officeDocument/2006/relationships/image" Target="../media/image18.wmf"/><Relationship Id="rId4" Type="http://schemas.openxmlformats.org/officeDocument/2006/relationships/image" Target="../media/image12.wmf"/><Relationship Id="rId9" Type="http://schemas.openxmlformats.org/officeDocument/2006/relationships/image" Target="../media/image17.w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F97E041-634B-4B3E-8669-42583D956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9825ADD-F95C-4747-9B41-5DB21C28E6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2600" y="643467"/>
            <a:ext cx="8178799" cy="5571066"/>
          </a:xfrm>
          <a:prstGeom prst="rect">
            <a:avLst/>
          </a:prstGeom>
          <a:solidFill>
            <a:schemeClr val="accent1"/>
          </a:solidFill>
          <a:ln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6791A8E-B2BA-467D-BB87-8CFBFB13AF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4646" y="809244"/>
            <a:ext cx="7934706" cy="5239512"/>
          </a:xfrm>
          <a:prstGeom prst="rect">
            <a:avLst/>
          </a:prstGeom>
          <a:noFill/>
          <a:ln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64877" y="4064626"/>
            <a:ext cx="7205369" cy="1476235"/>
          </a:xfrm>
        </p:spPr>
        <p:txBody>
          <a:bodyPr>
            <a:normAutofit/>
          </a:bodyPr>
          <a:lstStyle/>
          <a:p>
            <a:pPr algn="ctr"/>
            <a:endParaRPr lang="en-US" sz="2400" b="1" dirty="0">
              <a:solidFill>
                <a:srgbClr val="FFFFFF"/>
              </a:solidFill>
            </a:endParaRPr>
          </a:p>
          <a:p>
            <a:pPr algn="ctr"/>
            <a:endParaRPr lang="en-US" sz="2400" b="1" dirty="0">
              <a:solidFill>
                <a:srgbClr val="FFFFFF"/>
              </a:solidFill>
            </a:endParaRPr>
          </a:p>
          <a:p>
            <a:pPr algn="ctr"/>
            <a:r>
              <a:rPr lang="en-US" sz="2400" b="1" dirty="0">
                <a:solidFill>
                  <a:srgbClr val="FFFFFF"/>
                </a:solidFill>
              </a:rPr>
              <a:t>by: Manoja Weerasekara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64877" y="1285196"/>
            <a:ext cx="7205370" cy="2779429"/>
          </a:xfrm>
        </p:spPr>
        <p:txBody>
          <a:bodyPr>
            <a:normAutofit/>
          </a:bodyPr>
          <a:lstStyle/>
          <a:p>
            <a:pPr algn="ctr"/>
            <a:r>
              <a:rPr lang="en-GB" sz="6500" b="1"/>
              <a:t>CS105.3                                Database Management Systems</a:t>
            </a:r>
            <a:endParaRPr lang="en-US" sz="6500" b="1"/>
          </a:p>
        </p:txBody>
      </p:sp>
    </p:spTree>
    <p:extLst>
      <p:ext uri="{BB962C8B-B14F-4D97-AF65-F5344CB8AC3E}">
        <p14:creationId xmlns:p14="http://schemas.microsoft.com/office/powerpoint/2010/main" val="12451692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87AB319-64C0-4E2D-B1CD-0A970301BE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2">
            <a:extLst>
              <a:ext uri="{FF2B5EF4-FFF2-40B4-BE49-F238E27FC236}">
                <a16:creationId xmlns:a16="http://schemas.microsoft.com/office/drawing/2014/main" id="{CC4A892D-088E-4414-965D-1F8C4212F6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5A38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2BB5C9-F8B9-4895-9698-AC4827E4B89A}"/>
              </a:ext>
            </a:extLst>
          </p:cNvPr>
          <p:cNvSpPr txBox="1"/>
          <p:nvPr/>
        </p:nvSpPr>
        <p:spPr>
          <a:xfrm>
            <a:off x="457200" y="4714251"/>
            <a:ext cx="8192729" cy="1125190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8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spc="-12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Data is used (consumed) by end-users and different applications</a:t>
            </a:r>
          </a:p>
        </p:txBody>
      </p:sp>
      <p:sp>
        <p:nvSpPr>
          <p:cNvPr id="18" name="Rectangle 14">
            <a:extLst>
              <a:ext uri="{FF2B5EF4-FFF2-40B4-BE49-F238E27FC236}">
                <a16:creationId xmlns:a16="http://schemas.microsoft.com/office/drawing/2014/main" id="{472BC85F-BF83-4D6D-A1BC-8EE5822F0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9144000" cy="457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F20657-A053-45AC-8434-03F2CB01F9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334" t="45555" r="34999" b="21852"/>
          <a:stretch/>
        </p:blipFill>
        <p:spPr>
          <a:xfrm>
            <a:off x="457200" y="982977"/>
            <a:ext cx="8204199" cy="2911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7134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2F565C1-BE86-4E6C-A16A-227CF34C6A56}"/>
              </a:ext>
            </a:extLst>
          </p:cNvPr>
          <p:cNvSpPr/>
          <p:nvPr/>
        </p:nvSpPr>
        <p:spPr>
          <a:xfrm>
            <a:off x="1752600" y="985619"/>
            <a:ext cx="2362200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/>
              <a:t>Text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B87D62F-ACD3-4429-AB47-7481AB4E6B70}"/>
              </a:ext>
            </a:extLst>
          </p:cNvPr>
          <p:cNvSpPr/>
          <p:nvPr/>
        </p:nvSpPr>
        <p:spPr>
          <a:xfrm>
            <a:off x="1295400" y="2589483"/>
            <a:ext cx="2362200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/>
              <a:t>Numbers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DF5DA51-25E5-4C81-9FEE-AF6A5C17BFEA}"/>
              </a:ext>
            </a:extLst>
          </p:cNvPr>
          <p:cNvSpPr/>
          <p:nvPr/>
        </p:nvSpPr>
        <p:spPr>
          <a:xfrm>
            <a:off x="6400800" y="5416646"/>
            <a:ext cx="2362200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/>
              <a:t>Dates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E79E096-2109-4A94-AEB3-AD8D724F1215}"/>
              </a:ext>
            </a:extLst>
          </p:cNvPr>
          <p:cNvSpPr/>
          <p:nvPr/>
        </p:nvSpPr>
        <p:spPr>
          <a:xfrm>
            <a:off x="371623" y="4037722"/>
            <a:ext cx="2362200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/>
              <a:t>Amounts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B369A87-09EF-47C5-9500-F16FDA9AB386}"/>
              </a:ext>
            </a:extLst>
          </p:cNvPr>
          <p:cNvSpPr/>
          <p:nvPr/>
        </p:nvSpPr>
        <p:spPr>
          <a:xfrm>
            <a:off x="2733823" y="5257800"/>
            <a:ext cx="2362200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/>
              <a:t>Images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EFEE361-57B6-4533-A473-9B0F16892B24}"/>
              </a:ext>
            </a:extLst>
          </p:cNvPr>
          <p:cNvSpPr/>
          <p:nvPr/>
        </p:nvSpPr>
        <p:spPr>
          <a:xfrm>
            <a:off x="5334000" y="566519"/>
            <a:ext cx="2362200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/>
              <a:t>Audio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FA25E4E-ED01-4D7B-AFC5-D88211E03A77}"/>
              </a:ext>
            </a:extLst>
          </p:cNvPr>
          <p:cNvSpPr/>
          <p:nvPr/>
        </p:nvSpPr>
        <p:spPr>
          <a:xfrm>
            <a:off x="5334000" y="3717680"/>
            <a:ext cx="2362200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/>
              <a:t>Video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BB32696-C603-4EFA-B1EE-F74C01D4080E}"/>
              </a:ext>
            </a:extLst>
          </p:cNvPr>
          <p:cNvSpPr/>
          <p:nvPr/>
        </p:nvSpPr>
        <p:spPr>
          <a:xfrm>
            <a:off x="5715000" y="2018714"/>
            <a:ext cx="2362200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/>
              <a:t>Files</a:t>
            </a:r>
          </a:p>
        </p:txBody>
      </p:sp>
    </p:spTree>
    <p:extLst>
      <p:ext uri="{BB962C8B-B14F-4D97-AF65-F5344CB8AC3E}">
        <p14:creationId xmlns:p14="http://schemas.microsoft.com/office/powerpoint/2010/main" val="34327394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D976C13-68E6-4E25-B13E-FC3A2D3F66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F97E041-634B-4B3E-8669-42583D956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9825ADD-F95C-4747-9B41-5DB21C28E6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2600" y="643467"/>
            <a:ext cx="8178799" cy="5571066"/>
          </a:xfrm>
          <a:prstGeom prst="rect">
            <a:avLst/>
          </a:prstGeom>
          <a:solidFill>
            <a:schemeClr val="accent1"/>
          </a:solidFill>
          <a:ln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6791A8E-B2BA-467D-BB87-8CFBFB13AF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4646" y="809244"/>
            <a:ext cx="7934706" cy="5239512"/>
          </a:xfrm>
          <a:prstGeom prst="rect">
            <a:avLst/>
          </a:prstGeom>
          <a:noFill/>
          <a:ln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969314" y="1828800"/>
            <a:ext cx="7205370" cy="277942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>
              <a:lnSpc>
                <a:spcPct val="8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en-US" sz="4900" b="1" spc="-12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If You Have Data, Do You Need a Database store them???</a:t>
            </a:r>
            <a:endParaRPr lang="en-US" sz="4900" spc="-12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  <a:p>
            <a:pPr algn="ctr" defTabSz="914400">
              <a:lnSpc>
                <a:spcPct val="8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900" spc="-12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31178615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D333CBE-B699-4E3B-9F45-C045F77343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E437638-E86C-41B1-BC86-6F186CB35A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7715" y="0"/>
            <a:ext cx="9151715" cy="6858000"/>
          </a:xfrm>
          <a:prstGeom prst="rect">
            <a:avLst/>
          </a:prstGeom>
          <a:solidFill>
            <a:srgbClr val="9664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EED8C102-FCC4-4854-B56E-3CA520028448}"/>
              </a:ext>
            </a:extLst>
          </p:cNvPr>
          <p:cNvSpPr/>
          <p:nvPr/>
        </p:nvSpPr>
        <p:spPr>
          <a:xfrm>
            <a:off x="4038600" y="990600"/>
            <a:ext cx="4723549" cy="3352800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8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800" kern="1200" spc="-120" baseline="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Using Text File or Spreadsheets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160377-6F57-4D77-A133-B748EA6632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786" r="11274" b="-2"/>
          <a:stretch/>
        </p:blipFill>
        <p:spPr>
          <a:xfrm>
            <a:off x="-7716" y="10"/>
            <a:ext cx="3471005" cy="686440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0FB27A2-2B65-49C9-9F7E-FEE1617A34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0245" y="4876800"/>
            <a:ext cx="2571750" cy="177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3917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379EA9D-4A99-49C2-8C71-0A7983E829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1066800"/>
            <a:ext cx="7162800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3922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C2B6B44A-BE20-47DA-BE2C-016D0ACB14E1}"/>
              </a:ext>
            </a:extLst>
          </p:cNvPr>
          <p:cNvSpPr/>
          <p:nvPr/>
        </p:nvSpPr>
        <p:spPr>
          <a:xfrm>
            <a:off x="533400" y="533400"/>
            <a:ext cx="2819400" cy="1066800"/>
          </a:xfrm>
          <a:prstGeom prst="roundRect">
            <a:avLst/>
          </a:prstGeom>
          <a:solidFill>
            <a:srgbClr val="CC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Size of Data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8043555-AC6F-4B57-81E9-6337642D29B1}"/>
              </a:ext>
            </a:extLst>
          </p:cNvPr>
          <p:cNvSpPr/>
          <p:nvPr/>
        </p:nvSpPr>
        <p:spPr>
          <a:xfrm>
            <a:off x="533400" y="2590800"/>
            <a:ext cx="2819400" cy="1066800"/>
          </a:xfrm>
          <a:prstGeom prst="roundRect">
            <a:avLst/>
          </a:prstGeom>
          <a:solidFill>
            <a:srgbClr val="CC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Ease of Updating</a:t>
            </a:r>
          </a:p>
        </p:txBody>
      </p:sp>
      <p:sp>
        <p:nvSpPr>
          <p:cNvPr id="4" name="Rectangle: Diagonal Corners Rounded 3">
            <a:extLst>
              <a:ext uri="{FF2B5EF4-FFF2-40B4-BE49-F238E27FC236}">
                <a16:creationId xmlns:a16="http://schemas.microsoft.com/office/drawing/2014/main" id="{E2B57CF4-7827-4A56-8AFF-D5BFEC8DBA58}"/>
              </a:ext>
            </a:extLst>
          </p:cNvPr>
          <p:cNvSpPr/>
          <p:nvPr/>
        </p:nvSpPr>
        <p:spPr>
          <a:xfrm>
            <a:off x="5181600" y="609600"/>
            <a:ext cx="2971800" cy="914400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Scalability??</a:t>
            </a:r>
          </a:p>
        </p:txBody>
      </p:sp>
      <p:sp>
        <p:nvSpPr>
          <p:cNvPr id="5" name="Rectangle: Diagonal Corners Rounded 4">
            <a:extLst>
              <a:ext uri="{FF2B5EF4-FFF2-40B4-BE49-F238E27FC236}">
                <a16:creationId xmlns:a16="http://schemas.microsoft.com/office/drawing/2014/main" id="{D25A83C2-EE83-4D4D-BD52-87CA907AC49E}"/>
              </a:ext>
            </a:extLst>
          </p:cNvPr>
          <p:cNvSpPr/>
          <p:nvPr/>
        </p:nvSpPr>
        <p:spPr>
          <a:xfrm>
            <a:off x="5181600" y="2573215"/>
            <a:ext cx="2971800" cy="914400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Multiple Access??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7B79356-D995-4954-A21E-2BFDF08C6A5C}"/>
              </a:ext>
            </a:extLst>
          </p:cNvPr>
          <p:cNvSpPr/>
          <p:nvPr/>
        </p:nvSpPr>
        <p:spPr>
          <a:xfrm>
            <a:off x="533400" y="4495800"/>
            <a:ext cx="2819400" cy="1066800"/>
          </a:xfrm>
          <a:prstGeom prst="roundRect">
            <a:avLst/>
          </a:prstGeom>
          <a:solidFill>
            <a:srgbClr val="CC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Accuracy</a:t>
            </a:r>
          </a:p>
        </p:txBody>
      </p:sp>
      <p:sp>
        <p:nvSpPr>
          <p:cNvPr id="7" name="Rectangle: Diagonal Corners Rounded 6">
            <a:extLst>
              <a:ext uri="{FF2B5EF4-FFF2-40B4-BE49-F238E27FC236}">
                <a16:creationId xmlns:a16="http://schemas.microsoft.com/office/drawing/2014/main" id="{7AF5657C-0E80-4C89-9B34-B17471C0D635}"/>
              </a:ext>
            </a:extLst>
          </p:cNvPr>
          <p:cNvSpPr/>
          <p:nvPr/>
        </p:nvSpPr>
        <p:spPr>
          <a:xfrm>
            <a:off x="5257800" y="4481732"/>
            <a:ext cx="2971800" cy="914400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Validation??</a:t>
            </a:r>
          </a:p>
        </p:txBody>
      </p:sp>
    </p:spTree>
    <p:extLst>
      <p:ext uri="{BB962C8B-B14F-4D97-AF65-F5344CB8AC3E}">
        <p14:creationId xmlns:p14="http://schemas.microsoft.com/office/powerpoint/2010/main" val="31766159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C2B6B44A-BE20-47DA-BE2C-016D0ACB14E1}"/>
              </a:ext>
            </a:extLst>
          </p:cNvPr>
          <p:cNvSpPr/>
          <p:nvPr/>
        </p:nvSpPr>
        <p:spPr>
          <a:xfrm>
            <a:off x="533400" y="533400"/>
            <a:ext cx="2819400" cy="1066800"/>
          </a:xfrm>
          <a:prstGeom prst="roundRect">
            <a:avLst/>
          </a:prstGeom>
          <a:solidFill>
            <a:srgbClr val="CC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Security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8043555-AC6F-4B57-81E9-6337642D29B1}"/>
              </a:ext>
            </a:extLst>
          </p:cNvPr>
          <p:cNvSpPr/>
          <p:nvPr/>
        </p:nvSpPr>
        <p:spPr>
          <a:xfrm>
            <a:off x="533400" y="2362200"/>
            <a:ext cx="2819400" cy="1066800"/>
          </a:xfrm>
          <a:prstGeom prst="roundRect">
            <a:avLst/>
          </a:prstGeom>
          <a:solidFill>
            <a:srgbClr val="CC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Redundancy</a:t>
            </a:r>
          </a:p>
        </p:txBody>
      </p:sp>
      <p:sp>
        <p:nvSpPr>
          <p:cNvPr id="4" name="Rectangle: Diagonal Corners Rounded 3">
            <a:extLst>
              <a:ext uri="{FF2B5EF4-FFF2-40B4-BE49-F238E27FC236}">
                <a16:creationId xmlns:a16="http://schemas.microsoft.com/office/drawing/2014/main" id="{E2B57CF4-7827-4A56-8AFF-D5BFEC8DBA58}"/>
              </a:ext>
            </a:extLst>
          </p:cNvPr>
          <p:cNvSpPr/>
          <p:nvPr/>
        </p:nvSpPr>
        <p:spPr>
          <a:xfrm>
            <a:off x="5181600" y="609600"/>
            <a:ext cx="3124200" cy="914400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Access/Privacy??</a:t>
            </a:r>
          </a:p>
        </p:txBody>
      </p:sp>
      <p:sp>
        <p:nvSpPr>
          <p:cNvPr id="5" name="Rectangle: Diagonal Corners Rounded 4">
            <a:extLst>
              <a:ext uri="{FF2B5EF4-FFF2-40B4-BE49-F238E27FC236}">
                <a16:creationId xmlns:a16="http://schemas.microsoft.com/office/drawing/2014/main" id="{D25A83C2-EE83-4D4D-BD52-87CA907AC49E}"/>
              </a:ext>
            </a:extLst>
          </p:cNvPr>
          <p:cNvSpPr/>
          <p:nvPr/>
        </p:nvSpPr>
        <p:spPr>
          <a:xfrm>
            <a:off x="5181600" y="2573215"/>
            <a:ext cx="2971800" cy="914400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Multiple Copies??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7B79356-D995-4954-A21E-2BFDF08C6A5C}"/>
              </a:ext>
            </a:extLst>
          </p:cNvPr>
          <p:cNvSpPr/>
          <p:nvPr/>
        </p:nvSpPr>
        <p:spPr>
          <a:xfrm>
            <a:off x="533400" y="4495800"/>
            <a:ext cx="2819400" cy="1066800"/>
          </a:xfrm>
          <a:prstGeom prst="roundRect">
            <a:avLst/>
          </a:prstGeom>
          <a:solidFill>
            <a:srgbClr val="CC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Incomplete</a:t>
            </a:r>
          </a:p>
        </p:txBody>
      </p:sp>
      <p:sp>
        <p:nvSpPr>
          <p:cNvPr id="7" name="Rectangle: Diagonal Corners Rounded 6">
            <a:extLst>
              <a:ext uri="{FF2B5EF4-FFF2-40B4-BE49-F238E27FC236}">
                <a16:creationId xmlns:a16="http://schemas.microsoft.com/office/drawing/2014/main" id="{7AF5657C-0E80-4C89-9B34-B17471C0D635}"/>
              </a:ext>
            </a:extLst>
          </p:cNvPr>
          <p:cNvSpPr/>
          <p:nvPr/>
        </p:nvSpPr>
        <p:spPr>
          <a:xfrm>
            <a:off x="5257800" y="4481732"/>
            <a:ext cx="2971800" cy="914400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Integrity??</a:t>
            </a:r>
          </a:p>
        </p:txBody>
      </p:sp>
    </p:spTree>
    <p:extLst>
      <p:ext uri="{BB962C8B-B14F-4D97-AF65-F5344CB8AC3E}">
        <p14:creationId xmlns:p14="http://schemas.microsoft.com/office/powerpoint/2010/main" val="16668165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8"/>
          <p:cNvSpPr txBox="1">
            <a:spLocks noChangeArrowheads="1"/>
          </p:cNvSpPr>
          <p:nvPr/>
        </p:nvSpPr>
        <p:spPr>
          <a:xfrm>
            <a:off x="228600" y="762000"/>
            <a:ext cx="8229600" cy="1252728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b="1" dirty="0">
                <a:solidFill>
                  <a:schemeClr val="tx1"/>
                </a:solidFill>
              </a:rPr>
              <a:t>Database Concepts</a:t>
            </a:r>
          </a:p>
          <a:p>
            <a:pPr algn="l"/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44510" y="1905000"/>
            <a:ext cx="84582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need of database systems arose in the early 1960s in response to the traditional file processing system. </a:t>
            </a:r>
          </a:p>
          <a:p>
            <a:endParaRPr lang="en-US" sz="2400" dirty="0"/>
          </a:p>
          <a:p>
            <a:r>
              <a:rPr lang="en-US" sz="2400" dirty="0"/>
              <a:t>In the </a:t>
            </a:r>
            <a:r>
              <a:rPr lang="en-US" sz="2400" b="1" dirty="0"/>
              <a:t>file processing system</a:t>
            </a:r>
            <a:r>
              <a:rPr lang="en-US" sz="2400" dirty="0"/>
              <a:t>, the data is stored in the form of files, and a number of application programs are written by programmers to add, modify, delete, and retrieve data to and from appropriate files. </a:t>
            </a:r>
          </a:p>
          <a:p>
            <a:endParaRPr lang="en-US" sz="2400" dirty="0"/>
          </a:p>
          <a:p>
            <a:r>
              <a:rPr lang="en-US" sz="2400" dirty="0"/>
              <a:t>New application programs are written when needed by the organization.</a:t>
            </a:r>
          </a:p>
        </p:txBody>
      </p:sp>
    </p:spTree>
    <p:extLst>
      <p:ext uri="{BB962C8B-B14F-4D97-AF65-F5344CB8AC3E}">
        <p14:creationId xmlns:p14="http://schemas.microsoft.com/office/powerpoint/2010/main" val="33659548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9590" t="26086" r="11932" b="7609"/>
          <a:stretch/>
        </p:blipFill>
        <p:spPr>
          <a:xfrm>
            <a:off x="482600" y="919791"/>
            <a:ext cx="8178799" cy="373148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59FCA44-2536-4018-BE99-9CB7FBDE3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571065"/>
            <a:ext cx="9144000" cy="128693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6600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ChangeArrowheads="1"/>
          </p:cNvSpPr>
          <p:nvPr/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4162" name="Group 66"/>
          <p:cNvGrpSpPr>
            <a:grpSpLocks/>
          </p:cNvGrpSpPr>
          <p:nvPr/>
        </p:nvGrpSpPr>
        <p:grpSpPr bwMode="auto">
          <a:xfrm>
            <a:off x="1365250" y="1735138"/>
            <a:ext cx="7169150" cy="4513262"/>
            <a:chOff x="812" y="757"/>
            <a:chExt cx="4516" cy="2843"/>
          </a:xfrm>
        </p:grpSpPr>
        <p:grpSp>
          <p:nvGrpSpPr>
            <p:cNvPr id="4112" name="Group 16"/>
            <p:cNvGrpSpPr>
              <a:grpSpLocks/>
            </p:cNvGrpSpPr>
            <p:nvPr/>
          </p:nvGrpSpPr>
          <p:grpSpPr bwMode="auto">
            <a:xfrm>
              <a:off x="1052" y="805"/>
              <a:ext cx="1248" cy="1211"/>
              <a:chOff x="860" y="801"/>
              <a:chExt cx="1248" cy="1211"/>
            </a:xfrm>
          </p:grpSpPr>
          <p:grpSp>
            <p:nvGrpSpPr>
              <p:cNvPr id="4103" name="Group 7"/>
              <p:cNvGrpSpPr>
                <a:grpSpLocks/>
              </p:cNvGrpSpPr>
              <p:nvPr/>
            </p:nvGrpSpPr>
            <p:grpSpPr bwMode="auto">
              <a:xfrm>
                <a:off x="960" y="801"/>
                <a:ext cx="1056" cy="351"/>
                <a:chOff x="960" y="801"/>
                <a:chExt cx="1056" cy="351"/>
              </a:xfrm>
            </p:grpSpPr>
            <p:sp>
              <p:nvSpPr>
                <p:cNvPr id="4101" name="Rectangle 5"/>
                <p:cNvSpPr>
                  <a:spLocks noChangeArrowheads="1"/>
                </p:cNvSpPr>
                <p:nvPr/>
              </p:nvSpPr>
              <p:spPr bwMode="auto">
                <a:xfrm>
                  <a:off x="960" y="816"/>
                  <a:ext cx="1056" cy="336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bg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02" name="Rectangle 6"/>
                <p:cNvSpPr>
                  <a:spLocks noChangeArrowheads="1"/>
                </p:cNvSpPr>
                <p:nvPr/>
              </p:nvSpPr>
              <p:spPr bwMode="auto">
                <a:xfrm>
                  <a:off x="1251" y="801"/>
                  <a:ext cx="499" cy="32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bg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90488" tIns="44450" rIns="90488" bIns="44450">
                  <a:spAutoFit/>
                </a:bodyPr>
                <a:lstStyle/>
                <a:p>
                  <a:pPr algn="ctr" eaLnBrk="0" hangingPunct="0"/>
                  <a:r>
                    <a:rPr lang="en-US" sz="1400"/>
                    <a:t>Billing</a:t>
                  </a:r>
                </a:p>
                <a:p>
                  <a:pPr algn="ctr" eaLnBrk="0" hangingPunct="0"/>
                  <a:r>
                    <a:rPr lang="en-US" sz="1400"/>
                    <a:t>Program</a:t>
                  </a:r>
                </a:p>
              </p:txBody>
            </p:sp>
          </p:grpSp>
          <p:grpSp>
            <p:nvGrpSpPr>
              <p:cNvPr id="4106" name="Group 10"/>
              <p:cNvGrpSpPr>
                <a:grpSpLocks/>
              </p:cNvGrpSpPr>
              <p:nvPr/>
            </p:nvGrpSpPr>
            <p:grpSpPr bwMode="auto">
              <a:xfrm>
                <a:off x="860" y="1388"/>
                <a:ext cx="528" cy="624"/>
                <a:chOff x="860" y="1388"/>
                <a:chExt cx="528" cy="624"/>
              </a:xfrm>
            </p:grpSpPr>
            <p:pic>
              <p:nvPicPr>
                <p:cNvPr id="4104" name="Picture 8"/>
                <p:cNvPicPr>
                  <a:picLocks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60" y="1388"/>
                  <a:ext cx="528" cy="62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bg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4105" name="Rectangle 9"/>
                <p:cNvSpPr>
                  <a:spLocks noChangeArrowheads="1"/>
                </p:cNvSpPr>
                <p:nvPr/>
              </p:nvSpPr>
              <p:spPr bwMode="auto">
                <a:xfrm>
                  <a:off x="865" y="1569"/>
                  <a:ext cx="455" cy="26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bg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90488" tIns="44450" rIns="90488" bIns="44450">
                  <a:spAutoFit/>
                </a:bodyPr>
                <a:lstStyle/>
                <a:p>
                  <a:pPr algn="ctr" eaLnBrk="0" hangingPunct="0"/>
                  <a:r>
                    <a:rPr lang="en-US" sz="1100"/>
                    <a:t>Customer</a:t>
                  </a:r>
                </a:p>
                <a:p>
                  <a:pPr algn="ctr" eaLnBrk="0" hangingPunct="0"/>
                  <a:r>
                    <a:rPr lang="en-US" sz="1100"/>
                    <a:t>file</a:t>
                  </a:r>
                </a:p>
              </p:txBody>
            </p:sp>
          </p:grpSp>
          <p:grpSp>
            <p:nvGrpSpPr>
              <p:cNvPr id="4109" name="Group 13"/>
              <p:cNvGrpSpPr>
                <a:grpSpLocks/>
              </p:cNvGrpSpPr>
              <p:nvPr/>
            </p:nvGrpSpPr>
            <p:grpSpPr bwMode="auto">
              <a:xfrm>
                <a:off x="1580" y="1388"/>
                <a:ext cx="528" cy="624"/>
                <a:chOff x="1580" y="1388"/>
                <a:chExt cx="528" cy="624"/>
              </a:xfrm>
            </p:grpSpPr>
            <p:pic>
              <p:nvPicPr>
                <p:cNvPr id="4107" name="Picture 11"/>
                <p:cNvPicPr>
                  <a:picLocks noChangeArrowheads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580" y="1388"/>
                  <a:ext cx="528" cy="62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bg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4108" name="Rectangle 12"/>
                <p:cNvSpPr>
                  <a:spLocks noChangeArrowheads="1"/>
                </p:cNvSpPr>
                <p:nvPr/>
              </p:nvSpPr>
              <p:spPr bwMode="auto">
                <a:xfrm>
                  <a:off x="1609" y="1551"/>
                  <a:ext cx="474" cy="37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bg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90488" tIns="44450" rIns="90488" bIns="44450">
                  <a:spAutoFit/>
                </a:bodyPr>
                <a:lstStyle/>
                <a:p>
                  <a:pPr algn="ctr" eaLnBrk="0" hangingPunct="0"/>
                  <a:r>
                    <a:rPr lang="en-US" sz="1100"/>
                    <a:t>Accounts</a:t>
                  </a:r>
                </a:p>
                <a:p>
                  <a:pPr algn="ctr" eaLnBrk="0" hangingPunct="0"/>
                  <a:r>
                    <a:rPr lang="en-US" sz="1100"/>
                    <a:t>receivable</a:t>
                  </a:r>
                </a:p>
                <a:p>
                  <a:pPr algn="ctr" eaLnBrk="0" hangingPunct="0"/>
                  <a:r>
                    <a:rPr lang="en-US" sz="1100"/>
                    <a:t>file</a:t>
                  </a:r>
                </a:p>
              </p:txBody>
            </p:sp>
          </p:grpSp>
          <p:sp>
            <p:nvSpPr>
              <p:cNvPr id="4110" name="Line 14"/>
              <p:cNvSpPr>
                <a:spLocks noChangeShapeType="1"/>
              </p:cNvSpPr>
              <p:nvPr/>
            </p:nvSpPr>
            <p:spPr bwMode="auto">
              <a:xfrm>
                <a:off x="1104" y="1177"/>
                <a:ext cx="0" cy="195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111" name="Line 15"/>
              <p:cNvSpPr>
                <a:spLocks noChangeShapeType="1"/>
              </p:cNvSpPr>
              <p:nvPr/>
            </p:nvSpPr>
            <p:spPr bwMode="auto">
              <a:xfrm>
                <a:off x="1824" y="1177"/>
                <a:ext cx="0" cy="195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4124" name="Group 28"/>
            <p:cNvGrpSpPr>
              <a:grpSpLocks/>
            </p:cNvGrpSpPr>
            <p:nvPr/>
          </p:nvGrpSpPr>
          <p:grpSpPr bwMode="auto">
            <a:xfrm>
              <a:off x="812" y="2389"/>
              <a:ext cx="1248" cy="1211"/>
              <a:chOff x="620" y="2385"/>
              <a:chExt cx="1248" cy="1211"/>
            </a:xfrm>
          </p:grpSpPr>
          <p:grpSp>
            <p:nvGrpSpPr>
              <p:cNvPr id="4115" name="Group 19"/>
              <p:cNvGrpSpPr>
                <a:grpSpLocks/>
              </p:cNvGrpSpPr>
              <p:nvPr/>
            </p:nvGrpSpPr>
            <p:grpSpPr bwMode="auto">
              <a:xfrm>
                <a:off x="720" y="2385"/>
                <a:ext cx="1056" cy="351"/>
                <a:chOff x="720" y="2385"/>
                <a:chExt cx="1056" cy="351"/>
              </a:xfrm>
            </p:grpSpPr>
            <p:sp>
              <p:nvSpPr>
                <p:cNvPr id="4113" name="Rectangle 17"/>
                <p:cNvSpPr>
                  <a:spLocks noChangeArrowheads="1"/>
                </p:cNvSpPr>
                <p:nvPr/>
              </p:nvSpPr>
              <p:spPr bwMode="auto">
                <a:xfrm>
                  <a:off x="720" y="2400"/>
                  <a:ext cx="1056" cy="336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bg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14" name="Rectangle 18"/>
                <p:cNvSpPr>
                  <a:spLocks noChangeArrowheads="1"/>
                </p:cNvSpPr>
                <p:nvPr/>
              </p:nvSpPr>
              <p:spPr bwMode="auto">
                <a:xfrm>
                  <a:off x="787" y="2385"/>
                  <a:ext cx="949" cy="32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bg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90488" tIns="44450" rIns="90488" bIns="44450">
                  <a:spAutoFit/>
                </a:bodyPr>
                <a:lstStyle/>
                <a:p>
                  <a:pPr algn="ctr" eaLnBrk="0" hangingPunct="0"/>
                  <a:r>
                    <a:rPr lang="en-US" sz="1400"/>
                    <a:t>Accounts_Payable</a:t>
                  </a:r>
                </a:p>
                <a:p>
                  <a:pPr algn="ctr" eaLnBrk="0" hangingPunct="0"/>
                  <a:r>
                    <a:rPr lang="en-US" sz="1400"/>
                    <a:t>Program</a:t>
                  </a:r>
                </a:p>
              </p:txBody>
            </p:sp>
          </p:grpSp>
          <p:grpSp>
            <p:nvGrpSpPr>
              <p:cNvPr id="4118" name="Group 22"/>
              <p:cNvGrpSpPr>
                <a:grpSpLocks/>
              </p:cNvGrpSpPr>
              <p:nvPr/>
            </p:nvGrpSpPr>
            <p:grpSpPr bwMode="auto">
              <a:xfrm>
                <a:off x="620" y="2972"/>
                <a:ext cx="528" cy="624"/>
                <a:chOff x="620" y="2972"/>
                <a:chExt cx="528" cy="624"/>
              </a:xfrm>
            </p:grpSpPr>
            <p:pic>
              <p:nvPicPr>
                <p:cNvPr id="4116" name="Picture 20"/>
                <p:cNvPicPr>
                  <a:picLocks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0" y="2972"/>
                  <a:ext cx="528" cy="62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bg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4117" name="Rectangle 21"/>
                <p:cNvSpPr>
                  <a:spLocks noChangeArrowheads="1"/>
                </p:cNvSpPr>
                <p:nvPr/>
              </p:nvSpPr>
              <p:spPr bwMode="auto">
                <a:xfrm>
                  <a:off x="664" y="3153"/>
                  <a:ext cx="378" cy="26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bg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90488" tIns="44450" rIns="90488" bIns="44450">
                  <a:spAutoFit/>
                </a:bodyPr>
                <a:lstStyle/>
                <a:p>
                  <a:pPr algn="ctr" eaLnBrk="0" hangingPunct="0"/>
                  <a:r>
                    <a:rPr lang="en-US" sz="1100"/>
                    <a:t>Vendor</a:t>
                  </a:r>
                </a:p>
                <a:p>
                  <a:pPr algn="ctr" eaLnBrk="0" hangingPunct="0"/>
                  <a:r>
                    <a:rPr lang="en-US" sz="1100"/>
                    <a:t>file</a:t>
                  </a:r>
                </a:p>
              </p:txBody>
            </p:sp>
          </p:grpSp>
          <p:grpSp>
            <p:nvGrpSpPr>
              <p:cNvPr id="4121" name="Group 25"/>
              <p:cNvGrpSpPr>
                <a:grpSpLocks/>
              </p:cNvGrpSpPr>
              <p:nvPr/>
            </p:nvGrpSpPr>
            <p:grpSpPr bwMode="auto">
              <a:xfrm>
                <a:off x="1340" y="2972"/>
                <a:ext cx="528" cy="624"/>
                <a:chOff x="1340" y="2972"/>
                <a:chExt cx="528" cy="624"/>
              </a:xfrm>
            </p:grpSpPr>
            <p:pic>
              <p:nvPicPr>
                <p:cNvPr id="4119" name="Picture 23"/>
                <p:cNvPicPr>
                  <a:picLocks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340" y="2972"/>
                  <a:ext cx="528" cy="62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bg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4120" name="Rectangle 24"/>
                <p:cNvSpPr>
                  <a:spLocks noChangeArrowheads="1"/>
                </p:cNvSpPr>
                <p:nvPr/>
              </p:nvSpPr>
              <p:spPr bwMode="auto">
                <a:xfrm>
                  <a:off x="1393" y="3153"/>
                  <a:ext cx="377" cy="26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bg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90488" tIns="44450" rIns="90488" bIns="44450">
                  <a:spAutoFit/>
                </a:bodyPr>
                <a:lstStyle/>
                <a:p>
                  <a:pPr algn="ctr" eaLnBrk="0" hangingPunct="0"/>
                  <a:r>
                    <a:rPr lang="en-US" sz="1100"/>
                    <a:t>Invoice</a:t>
                  </a:r>
                </a:p>
                <a:p>
                  <a:pPr algn="ctr" eaLnBrk="0" hangingPunct="0"/>
                  <a:r>
                    <a:rPr lang="en-US" sz="1100"/>
                    <a:t>file</a:t>
                  </a:r>
                </a:p>
              </p:txBody>
            </p:sp>
          </p:grpSp>
          <p:sp>
            <p:nvSpPr>
              <p:cNvPr id="4122" name="Line 26"/>
              <p:cNvSpPr>
                <a:spLocks noChangeShapeType="1"/>
              </p:cNvSpPr>
              <p:nvPr/>
            </p:nvSpPr>
            <p:spPr bwMode="auto">
              <a:xfrm>
                <a:off x="864" y="2761"/>
                <a:ext cx="0" cy="195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123" name="Line 27"/>
              <p:cNvSpPr>
                <a:spLocks noChangeShapeType="1"/>
              </p:cNvSpPr>
              <p:nvPr/>
            </p:nvSpPr>
            <p:spPr bwMode="auto">
              <a:xfrm>
                <a:off x="1584" y="2761"/>
                <a:ext cx="0" cy="195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4136" name="Group 40"/>
            <p:cNvGrpSpPr>
              <a:grpSpLocks/>
            </p:cNvGrpSpPr>
            <p:nvPr/>
          </p:nvGrpSpPr>
          <p:grpSpPr bwMode="auto">
            <a:xfrm>
              <a:off x="2636" y="2389"/>
              <a:ext cx="1248" cy="1211"/>
              <a:chOff x="2444" y="2385"/>
              <a:chExt cx="1248" cy="1211"/>
            </a:xfrm>
          </p:grpSpPr>
          <p:grpSp>
            <p:nvGrpSpPr>
              <p:cNvPr id="4127" name="Group 31"/>
              <p:cNvGrpSpPr>
                <a:grpSpLocks/>
              </p:cNvGrpSpPr>
              <p:nvPr/>
            </p:nvGrpSpPr>
            <p:grpSpPr bwMode="auto">
              <a:xfrm>
                <a:off x="2495" y="2385"/>
                <a:ext cx="1182" cy="351"/>
                <a:chOff x="2495" y="2385"/>
                <a:chExt cx="1182" cy="351"/>
              </a:xfrm>
            </p:grpSpPr>
            <p:sp>
              <p:nvSpPr>
                <p:cNvPr id="4125" name="Rectangle 29"/>
                <p:cNvSpPr>
                  <a:spLocks noChangeArrowheads="1"/>
                </p:cNvSpPr>
                <p:nvPr/>
              </p:nvSpPr>
              <p:spPr bwMode="auto">
                <a:xfrm>
                  <a:off x="2544" y="2400"/>
                  <a:ext cx="1056" cy="336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bg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26" name="Rectangle 30"/>
                <p:cNvSpPr>
                  <a:spLocks noChangeArrowheads="1"/>
                </p:cNvSpPr>
                <p:nvPr/>
              </p:nvSpPr>
              <p:spPr bwMode="auto">
                <a:xfrm>
                  <a:off x="2495" y="2385"/>
                  <a:ext cx="1182" cy="32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bg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90488" tIns="44450" rIns="90488" bIns="44450">
                  <a:spAutoFit/>
                </a:bodyPr>
                <a:lstStyle/>
                <a:p>
                  <a:pPr algn="ctr" eaLnBrk="0" hangingPunct="0"/>
                  <a:r>
                    <a:rPr lang="en-US" sz="1400"/>
                    <a:t>Sales Order Processing </a:t>
                  </a:r>
                </a:p>
                <a:p>
                  <a:pPr algn="ctr" eaLnBrk="0" hangingPunct="0"/>
                  <a:r>
                    <a:rPr lang="en-US" sz="1400"/>
                    <a:t>Program</a:t>
                  </a:r>
                </a:p>
              </p:txBody>
            </p:sp>
          </p:grpSp>
          <p:grpSp>
            <p:nvGrpSpPr>
              <p:cNvPr id="4130" name="Group 34"/>
              <p:cNvGrpSpPr>
                <a:grpSpLocks/>
              </p:cNvGrpSpPr>
              <p:nvPr/>
            </p:nvGrpSpPr>
            <p:grpSpPr bwMode="auto">
              <a:xfrm>
                <a:off x="2444" y="2972"/>
                <a:ext cx="528" cy="624"/>
                <a:chOff x="2444" y="2972"/>
                <a:chExt cx="528" cy="624"/>
              </a:xfrm>
            </p:grpSpPr>
            <p:pic>
              <p:nvPicPr>
                <p:cNvPr id="4128" name="Picture 32"/>
                <p:cNvPicPr>
                  <a:picLocks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44" y="2972"/>
                  <a:ext cx="528" cy="62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bg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4129" name="Rectangle 33"/>
                <p:cNvSpPr>
                  <a:spLocks noChangeArrowheads="1"/>
                </p:cNvSpPr>
                <p:nvPr/>
              </p:nvSpPr>
              <p:spPr bwMode="auto">
                <a:xfrm>
                  <a:off x="2449" y="3153"/>
                  <a:ext cx="455" cy="26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bg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90488" tIns="44450" rIns="90488" bIns="44450">
                  <a:spAutoFit/>
                </a:bodyPr>
                <a:lstStyle/>
                <a:p>
                  <a:pPr algn="ctr" eaLnBrk="0" hangingPunct="0"/>
                  <a:r>
                    <a:rPr lang="en-US" sz="1100"/>
                    <a:t>Customer</a:t>
                  </a:r>
                </a:p>
                <a:p>
                  <a:pPr algn="ctr" eaLnBrk="0" hangingPunct="0"/>
                  <a:r>
                    <a:rPr lang="en-US" sz="1100"/>
                    <a:t>file</a:t>
                  </a:r>
                </a:p>
              </p:txBody>
            </p:sp>
          </p:grpSp>
          <p:grpSp>
            <p:nvGrpSpPr>
              <p:cNvPr id="4133" name="Group 37"/>
              <p:cNvGrpSpPr>
                <a:grpSpLocks/>
              </p:cNvGrpSpPr>
              <p:nvPr/>
            </p:nvGrpSpPr>
            <p:grpSpPr bwMode="auto">
              <a:xfrm>
                <a:off x="3164" y="2972"/>
                <a:ext cx="528" cy="624"/>
                <a:chOff x="3164" y="2972"/>
                <a:chExt cx="528" cy="624"/>
              </a:xfrm>
            </p:grpSpPr>
            <p:pic>
              <p:nvPicPr>
                <p:cNvPr id="4131" name="Picture 35"/>
                <p:cNvPicPr>
                  <a:picLocks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164" y="2972"/>
                  <a:ext cx="528" cy="62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bg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4132" name="Rectangle 36"/>
                <p:cNvSpPr>
                  <a:spLocks noChangeArrowheads="1"/>
                </p:cNvSpPr>
                <p:nvPr/>
              </p:nvSpPr>
              <p:spPr bwMode="auto">
                <a:xfrm>
                  <a:off x="3204" y="3135"/>
                  <a:ext cx="455" cy="26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bg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90488" tIns="44450" rIns="90488" bIns="44450">
                  <a:spAutoFit/>
                </a:bodyPr>
                <a:lstStyle/>
                <a:p>
                  <a:pPr algn="ctr" eaLnBrk="0" hangingPunct="0"/>
                  <a:r>
                    <a:rPr lang="en-US" sz="1100"/>
                    <a:t>Inventory</a:t>
                  </a:r>
                </a:p>
                <a:p>
                  <a:pPr algn="ctr" eaLnBrk="0" hangingPunct="0"/>
                  <a:r>
                    <a:rPr lang="en-US" sz="1100"/>
                    <a:t>file</a:t>
                  </a:r>
                </a:p>
              </p:txBody>
            </p:sp>
          </p:grpSp>
          <p:sp>
            <p:nvSpPr>
              <p:cNvPr id="4134" name="Line 38"/>
              <p:cNvSpPr>
                <a:spLocks noChangeShapeType="1"/>
              </p:cNvSpPr>
              <p:nvPr/>
            </p:nvSpPr>
            <p:spPr bwMode="auto">
              <a:xfrm>
                <a:off x="2688" y="2761"/>
                <a:ext cx="0" cy="195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135" name="Line 39"/>
              <p:cNvSpPr>
                <a:spLocks noChangeShapeType="1"/>
              </p:cNvSpPr>
              <p:nvPr/>
            </p:nvSpPr>
            <p:spPr bwMode="auto">
              <a:xfrm>
                <a:off x="3408" y="2761"/>
                <a:ext cx="0" cy="195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4144" name="Group 48"/>
            <p:cNvGrpSpPr>
              <a:grpSpLocks/>
            </p:cNvGrpSpPr>
            <p:nvPr/>
          </p:nvGrpSpPr>
          <p:grpSpPr bwMode="auto">
            <a:xfrm>
              <a:off x="4656" y="2389"/>
              <a:ext cx="672" cy="1163"/>
              <a:chOff x="4464" y="2385"/>
              <a:chExt cx="672" cy="1163"/>
            </a:xfrm>
          </p:grpSpPr>
          <p:grpSp>
            <p:nvGrpSpPr>
              <p:cNvPr id="4142" name="Group 46"/>
              <p:cNvGrpSpPr>
                <a:grpSpLocks/>
              </p:cNvGrpSpPr>
              <p:nvPr/>
            </p:nvGrpSpPr>
            <p:grpSpPr bwMode="auto">
              <a:xfrm>
                <a:off x="4556" y="2385"/>
                <a:ext cx="528" cy="1163"/>
                <a:chOff x="4556" y="2385"/>
                <a:chExt cx="528" cy="1163"/>
              </a:xfrm>
            </p:grpSpPr>
            <p:sp>
              <p:nvSpPr>
                <p:cNvPr id="4137" name="Rectangle 41"/>
                <p:cNvSpPr>
                  <a:spLocks noChangeArrowheads="1"/>
                </p:cNvSpPr>
                <p:nvPr/>
              </p:nvSpPr>
              <p:spPr bwMode="auto">
                <a:xfrm>
                  <a:off x="4561" y="2385"/>
                  <a:ext cx="499" cy="32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bg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90488" tIns="44450" rIns="90488" bIns="44450">
                  <a:spAutoFit/>
                </a:bodyPr>
                <a:lstStyle/>
                <a:p>
                  <a:pPr algn="ctr" eaLnBrk="0" hangingPunct="0"/>
                  <a:r>
                    <a:rPr lang="en-US" sz="1400">
                      <a:latin typeface="Times" pitchFamily="16" charset="0"/>
                    </a:rPr>
                    <a:t>Payroll</a:t>
                  </a:r>
                </a:p>
                <a:p>
                  <a:pPr algn="ctr" eaLnBrk="0" hangingPunct="0"/>
                  <a:r>
                    <a:rPr lang="en-US" sz="1400">
                      <a:latin typeface="Times" pitchFamily="16" charset="0"/>
                    </a:rPr>
                    <a:t>Program</a:t>
                  </a:r>
                </a:p>
              </p:txBody>
            </p:sp>
            <p:grpSp>
              <p:nvGrpSpPr>
                <p:cNvPr id="4140" name="Group 44"/>
                <p:cNvGrpSpPr>
                  <a:grpSpLocks/>
                </p:cNvGrpSpPr>
                <p:nvPr/>
              </p:nvGrpSpPr>
              <p:grpSpPr bwMode="auto">
                <a:xfrm>
                  <a:off x="4556" y="2972"/>
                  <a:ext cx="528" cy="576"/>
                  <a:chOff x="4556" y="2972"/>
                  <a:chExt cx="528" cy="576"/>
                </a:xfrm>
              </p:grpSpPr>
              <p:pic>
                <p:nvPicPr>
                  <p:cNvPr id="4138" name="Picture 42"/>
                  <p:cNvPicPr>
                    <a:picLocks noChangeArrowheads="1"/>
                  </p:cNvPicPr>
                  <p:nvPr/>
                </p:nvPicPr>
                <p:blipFill>
                  <a:blip r:embed="rId9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4556" y="2972"/>
                    <a:ext cx="528" cy="576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bg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pic>
              <p:sp>
                <p:nvSpPr>
                  <p:cNvPr id="4139" name="Rectangle 43"/>
                  <p:cNvSpPr>
                    <a:spLocks noChangeArrowheads="1"/>
                  </p:cNvSpPr>
                  <p:nvPr/>
                </p:nvSpPr>
                <p:spPr bwMode="auto">
                  <a:xfrm>
                    <a:off x="4561" y="3105"/>
                    <a:ext cx="470" cy="268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bg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lIns="90488" tIns="44450" rIns="90488" bIns="44450">
                    <a:spAutoFit/>
                  </a:bodyPr>
                  <a:lstStyle/>
                  <a:p>
                    <a:pPr algn="ctr" eaLnBrk="0" hangingPunct="0"/>
                    <a:r>
                      <a:rPr lang="en-US" sz="1100"/>
                      <a:t>Employee</a:t>
                    </a:r>
                  </a:p>
                  <a:p>
                    <a:pPr algn="ctr" eaLnBrk="0" hangingPunct="0"/>
                    <a:r>
                      <a:rPr lang="en-US" sz="1100"/>
                      <a:t>file</a:t>
                    </a:r>
                  </a:p>
                </p:txBody>
              </p:sp>
            </p:grpSp>
            <p:sp>
              <p:nvSpPr>
                <p:cNvPr id="4141" name="Line 45"/>
                <p:cNvSpPr>
                  <a:spLocks noChangeShapeType="1"/>
                </p:cNvSpPr>
                <p:nvPr/>
              </p:nvSpPr>
              <p:spPr bwMode="auto">
                <a:xfrm>
                  <a:off x="4800" y="2761"/>
                  <a:ext cx="0" cy="195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4143" name="Rectangle 47"/>
              <p:cNvSpPr>
                <a:spLocks noChangeArrowheads="1"/>
              </p:cNvSpPr>
              <p:nvPr/>
            </p:nvSpPr>
            <p:spPr bwMode="auto">
              <a:xfrm>
                <a:off x="4464" y="2400"/>
                <a:ext cx="672" cy="336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4160" name="Group 64"/>
            <p:cNvGrpSpPr>
              <a:grpSpLocks/>
            </p:cNvGrpSpPr>
            <p:nvPr/>
          </p:nvGrpSpPr>
          <p:grpSpPr bwMode="auto">
            <a:xfrm>
              <a:off x="3212" y="757"/>
              <a:ext cx="1680" cy="1211"/>
              <a:chOff x="3020" y="753"/>
              <a:chExt cx="1680" cy="1211"/>
            </a:xfrm>
          </p:grpSpPr>
          <p:grpSp>
            <p:nvGrpSpPr>
              <p:cNvPr id="4147" name="Group 51"/>
              <p:cNvGrpSpPr>
                <a:grpSpLocks/>
              </p:cNvGrpSpPr>
              <p:nvPr/>
            </p:nvGrpSpPr>
            <p:grpSpPr bwMode="auto">
              <a:xfrm>
                <a:off x="3168" y="753"/>
                <a:ext cx="1296" cy="399"/>
                <a:chOff x="3168" y="753"/>
                <a:chExt cx="1296" cy="399"/>
              </a:xfrm>
            </p:grpSpPr>
            <p:sp>
              <p:nvSpPr>
                <p:cNvPr id="4145" name="Rectangle 49"/>
                <p:cNvSpPr>
                  <a:spLocks noChangeArrowheads="1"/>
                </p:cNvSpPr>
                <p:nvPr/>
              </p:nvSpPr>
              <p:spPr bwMode="auto">
                <a:xfrm>
                  <a:off x="3168" y="768"/>
                  <a:ext cx="1296" cy="384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bg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46" name="Rectangle 50"/>
                <p:cNvSpPr>
                  <a:spLocks noChangeArrowheads="1"/>
                </p:cNvSpPr>
                <p:nvPr/>
              </p:nvSpPr>
              <p:spPr bwMode="auto">
                <a:xfrm>
                  <a:off x="3505" y="753"/>
                  <a:ext cx="612" cy="32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bg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90488" tIns="44450" rIns="90488" bIns="44450">
                  <a:spAutoFit/>
                </a:bodyPr>
                <a:lstStyle/>
                <a:p>
                  <a:pPr algn="ctr" eaLnBrk="0" hangingPunct="0"/>
                  <a:r>
                    <a:rPr lang="en-US" sz="1400"/>
                    <a:t>Purchasing</a:t>
                  </a:r>
                </a:p>
                <a:p>
                  <a:pPr algn="ctr" eaLnBrk="0" hangingPunct="0"/>
                  <a:r>
                    <a:rPr lang="en-US" sz="1400"/>
                    <a:t>Program</a:t>
                  </a:r>
                </a:p>
              </p:txBody>
            </p:sp>
          </p:grpSp>
          <p:grpSp>
            <p:nvGrpSpPr>
              <p:cNvPr id="4150" name="Group 54"/>
              <p:cNvGrpSpPr>
                <a:grpSpLocks/>
              </p:cNvGrpSpPr>
              <p:nvPr/>
            </p:nvGrpSpPr>
            <p:grpSpPr bwMode="auto">
              <a:xfrm>
                <a:off x="3020" y="1340"/>
                <a:ext cx="480" cy="624"/>
                <a:chOff x="3020" y="1340"/>
                <a:chExt cx="480" cy="624"/>
              </a:xfrm>
            </p:grpSpPr>
            <p:pic>
              <p:nvPicPr>
                <p:cNvPr id="4148" name="Picture 52"/>
                <p:cNvPicPr>
                  <a:picLocks noChangeArrowheads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020" y="1340"/>
                  <a:ext cx="480" cy="62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bg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4149" name="Rectangle 53"/>
                <p:cNvSpPr>
                  <a:spLocks noChangeArrowheads="1"/>
                </p:cNvSpPr>
                <p:nvPr/>
              </p:nvSpPr>
              <p:spPr bwMode="auto">
                <a:xfrm>
                  <a:off x="3073" y="1521"/>
                  <a:ext cx="329" cy="26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bg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90488" tIns="44450" rIns="90488" bIns="44450">
                  <a:spAutoFit/>
                </a:bodyPr>
                <a:lstStyle/>
                <a:p>
                  <a:pPr algn="ctr" eaLnBrk="0" hangingPunct="0"/>
                  <a:r>
                    <a:rPr lang="en-US" sz="1100"/>
                    <a:t>Buyer</a:t>
                  </a:r>
                </a:p>
                <a:p>
                  <a:pPr algn="ctr" eaLnBrk="0" hangingPunct="0"/>
                  <a:r>
                    <a:rPr lang="en-US" sz="1100"/>
                    <a:t>file</a:t>
                  </a:r>
                </a:p>
              </p:txBody>
            </p:sp>
          </p:grpSp>
          <p:grpSp>
            <p:nvGrpSpPr>
              <p:cNvPr id="4153" name="Group 57"/>
              <p:cNvGrpSpPr>
                <a:grpSpLocks/>
              </p:cNvGrpSpPr>
              <p:nvPr/>
            </p:nvGrpSpPr>
            <p:grpSpPr bwMode="auto">
              <a:xfrm>
                <a:off x="3644" y="1340"/>
                <a:ext cx="480" cy="624"/>
                <a:chOff x="3644" y="1340"/>
                <a:chExt cx="480" cy="624"/>
              </a:xfrm>
            </p:grpSpPr>
            <p:pic>
              <p:nvPicPr>
                <p:cNvPr id="4151" name="Picture 55"/>
                <p:cNvPicPr>
                  <a:picLocks noChangeArrowheads="1"/>
                </p:cNvPicPr>
                <p:nvPr/>
              </p:nvPicPr>
              <p:blipFill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644" y="1340"/>
                  <a:ext cx="480" cy="62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bg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4152" name="Rectangle 56"/>
                <p:cNvSpPr>
                  <a:spLocks noChangeArrowheads="1"/>
                </p:cNvSpPr>
                <p:nvPr/>
              </p:nvSpPr>
              <p:spPr bwMode="auto">
                <a:xfrm>
                  <a:off x="3649" y="1521"/>
                  <a:ext cx="455" cy="26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bg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90488" tIns="44450" rIns="90488" bIns="44450">
                  <a:spAutoFit/>
                </a:bodyPr>
                <a:lstStyle/>
                <a:p>
                  <a:pPr algn="ctr" eaLnBrk="0" hangingPunct="0"/>
                  <a:r>
                    <a:rPr lang="en-US" sz="1100"/>
                    <a:t>Inventory</a:t>
                  </a:r>
                </a:p>
                <a:p>
                  <a:pPr algn="ctr" eaLnBrk="0" hangingPunct="0"/>
                  <a:r>
                    <a:rPr lang="en-US" sz="1100"/>
                    <a:t>file</a:t>
                  </a:r>
                </a:p>
              </p:txBody>
            </p:sp>
          </p:grpSp>
          <p:grpSp>
            <p:nvGrpSpPr>
              <p:cNvPr id="4156" name="Group 60"/>
              <p:cNvGrpSpPr>
                <a:grpSpLocks/>
              </p:cNvGrpSpPr>
              <p:nvPr/>
            </p:nvGrpSpPr>
            <p:grpSpPr bwMode="auto">
              <a:xfrm>
                <a:off x="4220" y="1340"/>
                <a:ext cx="480" cy="624"/>
                <a:chOff x="4220" y="1340"/>
                <a:chExt cx="480" cy="624"/>
              </a:xfrm>
            </p:grpSpPr>
            <p:pic>
              <p:nvPicPr>
                <p:cNvPr id="4154" name="Picture 58"/>
                <p:cNvPicPr>
                  <a:picLocks noChangeArrowheads="1"/>
                </p:cNvPicPr>
                <p:nvPr/>
              </p:nvPicPr>
              <p:blipFill>
                <a:blip r:embed="rId1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220" y="1340"/>
                  <a:ext cx="480" cy="62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bg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4155" name="Rectangle 59"/>
                <p:cNvSpPr>
                  <a:spLocks noChangeArrowheads="1"/>
                </p:cNvSpPr>
                <p:nvPr/>
              </p:nvSpPr>
              <p:spPr bwMode="auto">
                <a:xfrm>
                  <a:off x="4273" y="1521"/>
                  <a:ext cx="378" cy="26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bg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90488" tIns="44450" rIns="90488" bIns="44450">
                  <a:spAutoFit/>
                </a:bodyPr>
                <a:lstStyle/>
                <a:p>
                  <a:pPr algn="ctr" eaLnBrk="0" hangingPunct="0"/>
                  <a:r>
                    <a:rPr lang="en-US" sz="1100"/>
                    <a:t>Vendor</a:t>
                  </a:r>
                </a:p>
                <a:p>
                  <a:pPr algn="ctr" eaLnBrk="0" hangingPunct="0"/>
                  <a:r>
                    <a:rPr lang="en-US" sz="1100"/>
                    <a:t>file</a:t>
                  </a:r>
                </a:p>
              </p:txBody>
            </p:sp>
          </p:grpSp>
          <p:sp>
            <p:nvSpPr>
              <p:cNvPr id="4157" name="Line 61"/>
              <p:cNvSpPr>
                <a:spLocks noChangeShapeType="1"/>
              </p:cNvSpPr>
              <p:nvPr/>
            </p:nvSpPr>
            <p:spPr bwMode="auto">
              <a:xfrm>
                <a:off x="3840" y="1177"/>
                <a:ext cx="0" cy="147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158" name="Line 62"/>
              <p:cNvSpPr>
                <a:spLocks noChangeShapeType="1"/>
              </p:cNvSpPr>
              <p:nvPr/>
            </p:nvSpPr>
            <p:spPr bwMode="auto">
              <a:xfrm flipH="1">
                <a:off x="3249" y="1177"/>
                <a:ext cx="131" cy="147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159" name="Line 63"/>
              <p:cNvSpPr>
                <a:spLocks noChangeShapeType="1"/>
              </p:cNvSpPr>
              <p:nvPr/>
            </p:nvSpPr>
            <p:spPr bwMode="auto">
              <a:xfrm>
                <a:off x="4393" y="1177"/>
                <a:ext cx="51" cy="147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4164" name="Rectangle 68"/>
          <p:cNvSpPr>
            <a:spLocks noGrp="1" noChangeArrowheads="1"/>
          </p:cNvSpPr>
          <p:nvPr>
            <p:ph type="title"/>
          </p:nvPr>
        </p:nvSpPr>
        <p:spPr>
          <a:xfrm>
            <a:off x="15338" y="-48843"/>
            <a:ext cx="8079581" cy="1658198"/>
          </a:xfrm>
        </p:spPr>
        <p:txBody>
          <a:bodyPr/>
          <a:lstStyle/>
          <a:p>
            <a:pPr algn="l"/>
            <a:r>
              <a:rPr lang="en-US" b="1" dirty="0">
                <a:solidFill>
                  <a:schemeClr val="tx1"/>
                </a:solidFill>
              </a:rPr>
              <a:t>File Processing Systems</a:t>
            </a:r>
          </a:p>
        </p:txBody>
      </p:sp>
    </p:spTree>
    <p:extLst>
      <p:ext uri="{BB962C8B-B14F-4D97-AF65-F5344CB8AC3E}">
        <p14:creationId xmlns:p14="http://schemas.microsoft.com/office/powerpoint/2010/main" val="707702404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D6F6937-3B5A-4391-9F37-58A571B362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04431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2918" y="936711"/>
            <a:ext cx="2241198" cy="498457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3800" b="1">
                <a:solidFill>
                  <a:srgbClr val="FFFFFF"/>
                </a:solidFill>
              </a:rPr>
              <a:t>Delivery Schedule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460791" y="936711"/>
            <a:ext cx="5111994" cy="498457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85000"/>
              </a:lnSpc>
              <a:spcAft>
                <a:spcPts val="600"/>
              </a:spcAft>
              <a:buFont typeface="Arial" pitchFamily="34" charset="0"/>
              <a:buChar char=" "/>
            </a:pP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Course Duration </a:t>
            </a:r>
          </a:p>
          <a:p>
            <a:pPr defTabSz="914400">
              <a:lnSpc>
                <a:spcPct val="85000"/>
              </a:lnSpc>
              <a:spcAft>
                <a:spcPts val="600"/>
              </a:spcAft>
              <a:buFont typeface="Arial" pitchFamily="34" charset="0"/>
              <a:buChar char=" 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15 weeks </a:t>
            </a:r>
          </a:p>
          <a:p>
            <a:pPr defTabSz="914400">
              <a:lnSpc>
                <a:spcPct val="85000"/>
              </a:lnSpc>
              <a:spcAft>
                <a:spcPts val="600"/>
              </a:spcAft>
              <a:buFont typeface="Arial" pitchFamily="34" charset="0"/>
              <a:buChar char=" 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12 Lectures + 2 Revision + 1 Mid Exam</a:t>
            </a:r>
          </a:p>
          <a:p>
            <a:pPr defTabSz="914400">
              <a:lnSpc>
                <a:spcPct val="85000"/>
              </a:lnSpc>
              <a:spcAft>
                <a:spcPts val="600"/>
              </a:spcAft>
              <a:buFont typeface="Arial" pitchFamily="34" charset="0"/>
              <a:buChar char=" "/>
            </a:pP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defTabSz="914400">
              <a:lnSpc>
                <a:spcPct val="85000"/>
              </a:lnSpc>
              <a:spcAft>
                <a:spcPts val="600"/>
              </a:spcAft>
              <a:buFont typeface="Arial" pitchFamily="34" charset="0"/>
              <a:buChar char=" "/>
            </a:pP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Practical</a:t>
            </a:r>
          </a:p>
          <a:p>
            <a:pPr defTabSz="914400">
              <a:lnSpc>
                <a:spcPct val="85000"/>
              </a:lnSpc>
              <a:spcAft>
                <a:spcPts val="600"/>
              </a:spcAft>
              <a:buFont typeface="Arial" pitchFamily="34" charset="0"/>
              <a:buChar char=" 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Mandatory 1 × 2 hour practical per week </a:t>
            </a:r>
          </a:p>
          <a:p>
            <a:pPr defTabSz="914400">
              <a:lnSpc>
                <a:spcPct val="85000"/>
              </a:lnSpc>
              <a:spcAft>
                <a:spcPts val="600"/>
              </a:spcAft>
              <a:buFont typeface="Arial" pitchFamily="34" charset="0"/>
              <a:buChar char=" "/>
            </a:pP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defTabSz="914400">
              <a:lnSpc>
                <a:spcPct val="85000"/>
              </a:lnSpc>
              <a:spcAft>
                <a:spcPts val="600"/>
              </a:spcAft>
              <a:buFont typeface="Arial" pitchFamily="34" charset="0"/>
              <a:buChar char=" "/>
            </a:pP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Tutorials</a:t>
            </a:r>
          </a:p>
          <a:p>
            <a:pPr defTabSz="914400">
              <a:lnSpc>
                <a:spcPct val="85000"/>
              </a:lnSpc>
              <a:spcAft>
                <a:spcPts val="600"/>
              </a:spcAft>
              <a:buFont typeface="Arial" pitchFamily="34" charset="0"/>
              <a:buChar char=" 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 × 1 hour tutorial per week (we’ll notify you)</a:t>
            </a:r>
          </a:p>
          <a:p>
            <a:pPr defTabSz="914400">
              <a:lnSpc>
                <a:spcPct val="85000"/>
              </a:lnSpc>
              <a:spcAft>
                <a:spcPts val="600"/>
              </a:spcAft>
              <a:buFont typeface="Arial" pitchFamily="34" charset="0"/>
              <a:buChar char=" 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Answers will be discussed ONLY during the Tutorial class. </a:t>
            </a:r>
          </a:p>
        </p:txBody>
      </p:sp>
    </p:spTree>
    <p:extLst>
      <p:ext uri="{BB962C8B-B14F-4D97-AF65-F5344CB8AC3E}">
        <p14:creationId xmlns:p14="http://schemas.microsoft.com/office/powerpoint/2010/main" val="4433416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996CBB6-8D24-4FA5-A518-D9D878A408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4B5B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E8857F7-F05F-4317-9D97-F355718194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7759" y="480060"/>
            <a:ext cx="8428482" cy="589788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29502" t="57609" r="41215" b="18478"/>
          <a:stretch/>
        </p:blipFill>
        <p:spPr>
          <a:xfrm>
            <a:off x="603249" y="1685117"/>
            <a:ext cx="7954128" cy="3507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7990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D976C13-68E6-4E25-B13E-FC3A2D3F66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F97E041-634B-4B3E-8669-42583D956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9825ADD-F95C-4747-9B41-5DB21C28E6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2600" y="643467"/>
            <a:ext cx="8178799" cy="5571066"/>
          </a:xfrm>
          <a:prstGeom prst="rect">
            <a:avLst/>
          </a:prstGeom>
          <a:solidFill>
            <a:schemeClr val="accent1"/>
          </a:solidFill>
          <a:ln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6791A8E-B2BA-467D-BB87-8CFBFB13AF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4646" y="809244"/>
            <a:ext cx="7934706" cy="5239512"/>
          </a:xfrm>
          <a:prstGeom prst="rect">
            <a:avLst/>
          </a:prstGeom>
          <a:noFill/>
          <a:ln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964877" y="1285196"/>
            <a:ext cx="7205370" cy="277942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>
              <a:lnSpc>
                <a:spcPct val="8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spc="-12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What are the problems that you may find in the previous approach?</a:t>
            </a:r>
          </a:p>
        </p:txBody>
      </p:sp>
    </p:spTree>
    <p:extLst>
      <p:ext uri="{BB962C8B-B14F-4D97-AF65-F5344CB8AC3E}">
        <p14:creationId xmlns:p14="http://schemas.microsoft.com/office/powerpoint/2010/main" val="10796996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8" name="Text Box 6"/>
          <p:cNvSpPr txBox="1">
            <a:spLocks noChangeArrowheads="1"/>
          </p:cNvSpPr>
          <p:nvPr/>
        </p:nvSpPr>
        <p:spPr bwMode="auto">
          <a:xfrm>
            <a:off x="492918" y="499533"/>
            <a:ext cx="8079581" cy="165819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914400">
              <a:lnSpc>
                <a:spcPct val="85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en-US" sz="5400" spc="-120">
                <a:ln w="0"/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Examples of Database Applications</a:t>
            </a:r>
          </a:p>
        </p:txBody>
      </p:sp>
      <p:sp>
        <p:nvSpPr>
          <p:cNvPr id="7171" name="Footer Placeholder 3"/>
          <p:cNvSpPr>
            <a:spLocks noGrp="1"/>
          </p:cNvSpPr>
          <p:nvPr>
            <p:ph type="ftr" sz="quarter" idx="11"/>
          </p:nvPr>
        </p:nvSpPr>
        <p:spPr bwMode="auto">
          <a:xfrm>
            <a:off x="514350" y="6554697"/>
            <a:ext cx="3771900" cy="228600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en-US" kern="1200" cap="all" baseline="0">
                <a:solidFill>
                  <a:schemeClr val="tx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Slide  5 (of  30)</a:t>
            </a:r>
          </a:p>
        </p:txBody>
      </p:sp>
      <p:graphicFrame>
        <p:nvGraphicFramePr>
          <p:cNvPr id="8197" name="Rectangle 3">
            <a:extLst>
              <a:ext uri="{FF2B5EF4-FFF2-40B4-BE49-F238E27FC236}">
                <a16:creationId xmlns:a16="http://schemas.microsoft.com/office/drawing/2014/main" id="{C689975C-7C62-48E7-8BE2-908042553033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4155955789"/>
              </p:ext>
            </p:extLst>
          </p:nvPr>
        </p:nvGraphicFramePr>
        <p:xfrm>
          <a:off x="507206" y="2373549"/>
          <a:ext cx="8065294" cy="35992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77201834"/>
      </p:ext>
    </p:extLst>
  </p:cSld>
  <p:clrMapOvr>
    <a:masterClrMapping/>
  </p:clrMapOvr>
  <p:transition spd="slow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>
            <a:extLst>
              <a:ext uri="{FF2B5EF4-FFF2-40B4-BE49-F238E27FC236}">
                <a16:creationId xmlns:a16="http://schemas.microsoft.com/office/drawing/2014/main" id="{1572DF32-31C6-7F8C-BC5D-E4CBD364818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-57998"/>
            <a:ext cx="8079581" cy="743798"/>
          </a:xfrm>
        </p:spPr>
        <p:txBody>
          <a:bodyPr>
            <a:normAutofit fontScale="90000"/>
          </a:bodyPr>
          <a:lstStyle/>
          <a:p>
            <a:r>
              <a:rPr lang="en-US" altLang="en-US" dirty="0"/>
              <a:t>What is data, database, DBMS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B2DEF3-BB2E-F396-7F4C-0768626E7F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951706"/>
            <a:ext cx="8839200" cy="5677694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  <a:defRPr/>
            </a:pPr>
            <a:r>
              <a:rPr lang="en-US" altLang="en-US" sz="2000" b="1" dirty="0"/>
              <a:t>Data: </a:t>
            </a:r>
            <a:r>
              <a:rPr lang="en-US" altLang="en-US" sz="2000" dirty="0"/>
              <a:t>Known facts that can be recorded and have an implicit meaning; raw</a:t>
            </a:r>
          </a:p>
          <a:p>
            <a:pPr marL="0" indent="0">
              <a:buNone/>
              <a:defRPr/>
            </a:pPr>
            <a:endParaRPr lang="en-US" altLang="en-US" sz="2000" dirty="0"/>
          </a:p>
          <a:p>
            <a:pPr marL="0" indent="0">
              <a:buNone/>
              <a:defRPr/>
            </a:pPr>
            <a:r>
              <a:rPr lang="en-US" altLang="en-US" sz="2000" b="1" dirty="0"/>
              <a:t>Database: </a:t>
            </a:r>
            <a:r>
              <a:rPr lang="en-US" altLang="en-US" sz="2000" dirty="0"/>
              <a:t>a highly organized, interrelated, and structured set of data about a particular enterprise </a:t>
            </a:r>
            <a:r>
              <a:rPr lang="en-US" altLang="en-US" sz="1800" dirty="0"/>
              <a:t>Controlled by a database management system (DBMS)</a:t>
            </a:r>
          </a:p>
          <a:p>
            <a:pPr marL="0" indent="0">
              <a:buNone/>
              <a:defRPr/>
            </a:pPr>
            <a:endParaRPr lang="en-US" altLang="en-US" sz="2000" b="1" dirty="0"/>
          </a:p>
          <a:p>
            <a:pPr marL="0" indent="0">
              <a:buNone/>
              <a:defRPr/>
            </a:pPr>
            <a:r>
              <a:rPr lang="en-US" altLang="en-US" sz="2000" b="1" dirty="0"/>
              <a:t>DBMS</a:t>
            </a:r>
          </a:p>
          <a:p>
            <a:pPr lvl="1">
              <a:defRPr/>
            </a:pPr>
            <a:r>
              <a:rPr lang="en-US" altLang="en-US" sz="2000" dirty="0"/>
              <a:t>Set of programs to access the data </a:t>
            </a:r>
          </a:p>
          <a:p>
            <a:pPr lvl="1">
              <a:defRPr/>
            </a:pPr>
            <a:r>
              <a:rPr lang="en-US" altLang="en-US" sz="2000" dirty="0"/>
              <a:t>An environment that is both </a:t>
            </a:r>
            <a:r>
              <a:rPr lang="en-US" altLang="en-US" sz="2000" i="1" dirty="0"/>
              <a:t>convenient</a:t>
            </a:r>
            <a:r>
              <a:rPr lang="en-US" altLang="en-US" sz="2000" dirty="0"/>
              <a:t> and </a:t>
            </a:r>
            <a:r>
              <a:rPr lang="en-US" altLang="en-US" sz="2000" i="1" dirty="0"/>
              <a:t>efficient</a:t>
            </a:r>
            <a:r>
              <a:rPr lang="en-US" altLang="en-US" sz="2000" dirty="0"/>
              <a:t> to use</a:t>
            </a:r>
          </a:p>
          <a:p>
            <a:pPr marL="0" indent="0">
              <a:buNone/>
              <a:defRPr/>
            </a:pPr>
            <a:endParaRPr lang="en-US" altLang="en-US" sz="2000" b="1" dirty="0"/>
          </a:p>
          <a:p>
            <a:pPr marL="0" indent="0">
              <a:buNone/>
              <a:defRPr/>
            </a:pPr>
            <a:r>
              <a:rPr lang="en-US" altLang="en-US" sz="2000" b="1" dirty="0"/>
              <a:t>Database systems </a:t>
            </a:r>
            <a:r>
              <a:rPr lang="en-US" altLang="en-US" sz="2000" dirty="0"/>
              <a:t>are used to manage collections of data that are:</a:t>
            </a:r>
          </a:p>
          <a:p>
            <a:pPr lvl="1">
              <a:defRPr/>
            </a:pPr>
            <a:r>
              <a:rPr lang="en-US" altLang="en-US" sz="2000" dirty="0"/>
              <a:t>Highly valuable</a:t>
            </a:r>
          </a:p>
          <a:p>
            <a:pPr lvl="1">
              <a:defRPr/>
            </a:pPr>
            <a:r>
              <a:rPr lang="en-US" altLang="en-US" sz="2000" dirty="0"/>
              <a:t>Relatively large</a:t>
            </a:r>
          </a:p>
          <a:p>
            <a:pPr lvl="1">
              <a:defRPr/>
            </a:pPr>
            <a:r>
              <a:rPr lang="en-US" altLang="en-US" sz="2000" dirty="0"/>
              <a:t>Accessed by multiple users and applications, often at the same time.</a:t>
            </a:r>
          </a:p>
          <a:p>
            <a:pPr marL="0" indent="0">
              <a:buNone/>
              <a:defRPr/>
            </a:pPr>
            <a:r>
              <a:rPr lang="en-US" altLang="en-US" sz="2000" dirty="0"/>
              <a:t>A </a:t>
            </a:r>
            <a:r>
              <a:rPr lang="en-US" altLang="en-US" sz="2000" b="1" dirty="0"/>
              <a:t>modern database system </a:t>
            </a:r>
            <a:r>
              <a:rPr lang="en-US" altLang="en-US" sz="2000" dirty="0"/>
              <a:t>is a complex software system whose task is to manage a large, complex collection of data.</a:t>
            </a:r>
          </a:p>
          <a:p>
            <a:pPr marL="0" indent="0">
              <a:buNone/>
              <a:defRPr/>
            </a:pPr>
            <a:endParaRPr lang="en-US" sz="2000" dirty="0">
              <a:ea typeface="ＭＳ Ｐゴシック" pitchFamily="34" charset="-128"/>
            </a:endParaRPr>
          </a:p>
          <a:p>
            <a:pPr marL="0" indent="0">
              <a:buNone/>
              <a:defRPr/>
            </a:pPr>
            <a:r>
              <a:rPr lang="en-US" sz="2000" dirty="0">
                <a:ea typeface="ＭＳ Ｐゴシック" pitchFamily="34" charset="-128"/>
              </a:rPr>
              <a:t>Databases touch all aspects of our lives</a:t>
            </a:r>
          </a:p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66990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Rectangle 5">
            <a:extLst>
              <a:ext uri="{FF2B5EF4-FFF2-40B4-BE49-F238E27FC236}">
                <a16:creationId xmlns:a16="http://schemas.microsoft.com/office/drawing/2014/main" id="{FBE37D85-F8E1-6E78-65D4-55464F582EE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808" y="0"/>
            <a:ext cx="8079581" cy="1658198"/>
          </a:xfrm>
        </p:spPr>
        <p:txBody>
          <a:bodyPr/>
          <a:lstStyle/>
          <a:p>
            <a:pPr eaLnBrk="1" hangingPunct="1"/>
            <a:r>
              <a:rPr lang="en-US" altLang="en-US" dirty="0"/>
              <a:t>Types of Databases and Database Applications</a:t>
            </a:r>
          </a:p>
        </p:txBody>
      </p:sp>
      <p:sp>
        <p:nvSpPr>
          <p:cNvPr id="11268" name="Rectangle 6">
            <a:extLst>
              <a:ext uri="{FF2B5EF4-FFF2-40B4-BE49-F238E27FC236}">
                <a16:creationId xmlns:a16="http://schemas.microsoft.com/office/drawing/2014/main" id="{AB4EFA13-6B50-0972-4C2D-210363D5441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39353" y="2286000"/>
            <a:ext cx="8065294" cy="3766185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sz="2400" b="1" dirty="0"/>
              <a:t>Traditional applications:</a:t>
            </a:r>
          </a:p>
          <a:p>
            <a:pPr lvl="1" eaLnBrk="1" hangingPunct="1">
              <a:defRPr/>
            </a:pPr>
            <a:r>
              <a:rPr lang="en-US" altLang="en-US" sz="2200" dirty="0"/>
              <a:t>Numeric and textual databases</a:t>
            </a:r>
          </a:p>
          <a:p>
            <a:pPr eaLnBrk="1" hangingPunct="1">
              <a:defRPr/>
            </a:pPr>
            <a:r>
              <a:rPr lang="en-US" altLang="en-US" sz="2400" b="1" dirty="0"/>
              <a:t>More recent applications:</a:t>
            </a:r>
          </a:p>
          <a:p>
            <a:pPr lvl="1" eaLnBrk="1" hangingPunct="1">
              <a:defRPr/>
            </a:pPr>
            <a:r>
              <a:rPr lang="en-US" altLang="en-US" sz="2200" dirty="0"/>
              <a:t>Multimedia databases</a:t>
            </a:r>
          </a:p>
          <a:p>
            <a:pPr lvl="1" eaLnBrk="1" hangingPunct="1">
              <a:defRPr/>
            </a:pPr>
            <a:r>
              <a:rPr lang="en-US" altLang="en-US" sz="2200" dirty="0"/>
              <a:t>Geographic Information Systems (GIS)</a:t>
            </a:r>
          </a:p>
          <a:p>
            <a:pPr lvl="1" eaLnBrk="1" hangingPunct="1">
              <a:defRPr/>
            </a:pPr>
            <a:r>
              <a:rPr lang="en-US" altLang="en-US" sz="2200" dirty="0"/>
              <a:t>Biological and genome databases</a:t>
            </a:r>
          </a:p>
          <a:p>
            <a:pPr lvl="1" eaLnBrk="1" hangingPunct="1">
              <a:defRPr/>
            </a:pPr>
            <a:r>
              <a:rPr lang="en-US" altLang="en-US" sz="2200" dirty="0"/>
              <a:t>Data warehouses</a:t>
            </a:r>
          </a:p>
          <a:p>
            <a:pPr lvl="1" eaLnBrk="1" hangingPunct="1">
              <a:defRPr/>
            </a:pPr>
            <a:r>
              <a:rPr lang="en-US" altLang="en-US" sz="2200" dirty="0"/>
              <a:t>Mobile databases</a:t>
            </a:r>
          </a:p>
          <a:p>
            <a:pPr lvl="1" eaLnBrk="1" hangingPunct="1">
              <a:defRPr/>
            </a:pPr>
            <a:r>
              <a:rPr lang="en-US" altLang="en-US" sz="2200" dirty="0"/>
              <a:t>Real-time and active databases</a:t>
            </a:r>
          </a:p>
        </p:txBody>
      </p:sp>
    </p:spTree>
    <p:extLst>
      <p:ext uri="{BB962C8B-B14F-4D97-AF65-F5344CB8AC3E}">
        <p14:creationId xmlns:p14="http://schemas.microsoft.com/office/powerpoint/2010/main" val="3248888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0F16D29-FBFD-4506-A5E6-184B40AD58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500" t="35185" r="42500" b="20370"/>
          <a:stretch/>
        </p:blipFill>
        <p:spPr>
          <a:xfrm>
            <a:off x="475499" y="1962581"/>
            <a:ext cx="4708897" cy="294309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E64B82C-04C9-49A0-96F0-BA886D470A7D}"/>
              </a:ext>
            </a:extLst>
          </p:cNvPr>
          <p:cNvSpPr txBox="1"/>
          <p:nvPr/>
        </p:nvSpPr>
        <p:spPr>
          <a:xfrm>
            <a:off x="6096000" y="1676400"/>
            <a:ext cx="2861692" cy="3358092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pPr defTabSz="914400">
              <a:lnSpc>
                <a:spcPct val="85000"/>
              </a:lnSpc>
              <a:spcAft>
                <a:spcPts val="600"/>
              </a:spcAft>
            </a:pPr>
            <a:r>
              <a:rPr lang="en-US" sz="2800" dirty="0">
                <a:solidFill>
                  <a:srgbClr val="FF0000"/>
                </a:solidFill>
              </a:rPr>
              <a:t>DBMS is a software or it’s an engine that enables users/applications to access, manipulate, and report on data stored in databases.</a:t>
            </a:r>
          </a:p>
        </p:txBody>
      </p:sp>
    </p:spTree>
    <p:extLst>
      <p:ext uri="{BB962C8B-B14F-4D97-AF65-F5344CB8AC3E}">
        <p14:creationId xmlns:p14="http://schemas.microsoft.com/office/powerpoint/2010/main" val="37343525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59932AD-CE26-4DFD-B039-C416E7BABF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167" t="41111" r="32500" b="27778"/>
          <a:stretch/>
        </p:blipFill>
        <p:spPr>
          <a:xfrm>
            <a:off x="482600" y="1342483"/>
            <a:ext cx="3848099" cy="28861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7C0F5EB-66EB-486A-BA4E-3E499EB7D6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834" t="33704" r="34166" b="21852"/>
          <a:stretch/>
        </p:blipFill>
        <p:spPr>
          <a:xfrm>
            <a:off x="5361373" y="1369446"/>
            <a:ext cx="3427339" cy="4284132"/>
          </a:xfrm>
          <a:prstGeom prst="rect">
            <a:avLst/>
          </a:prstGeom>
        </p:spPr>
      </p:pic>
      <p:sp>
        <p:nvSpPr>
          <p:cNvPr id="6" name="Arrow: Curved Down 5">
            <a:extLst>
              <a:ext uri="{FF2B5EF4-FFF2-40B4-BE49-F238E27FC236}">
                <a16:creationId xmlns:a16="http://schemas.microsoft.com/office/drawing/2014/main" id="{AA7228E9-8CAD-43BA-9AB9-DC9655239E37}"/>
              </a:ext>
            </a:extLst>
          </p:cNvPr>
          <p:cNvSpPr/>
          <p:nvPr/>
        </p:nvSpPr>
        <p:spPr>
          <a:xfrm rot="1339458">
            <a:off x="4014860" y="1005159"/>
            <a:ext cx="2438402" cy="1066800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00210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33AFE7-48DA-CB46-5A48-E250EA91CC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6200"/>
            <a:ext cx="8079581" cy="914400"/>
          </a:xfrm>
        </p:spPr>
        <p:txBody>
          <a:bodyPr/>
          <a:lstStyle/>
          <a:p>
            <a:r>
              <a:rPr lang="en-US" dirty="0"/>
              <a:t>When Not to Use DBMS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DE83712-2FE4-E7C0-A07D-C127B475D5AC}"/>
              </a:ext>
            </a:extLst>
          </p:cNvPr>
          <p:cNvSpPr>
            <a:spLocks noGrp="1" noChangeArrowheads="1"/>
          </p:cNvSpPr>
          <p:nvPr/>
        </p:nvSpPr>
        <p:spPr bwMode="auto">
          <a:xfrm>
            <a:off x="304800" y="1371600"/>
            <a:ext cx="8294687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0" bIns="45720" numCol="1" anchor="t" anchorCtr="0" compatLnSpc="1">
            <a:prstTxWarp prst="textNoShape">
              <a:avLst/>
            </a:prstTxWarp>
            <a:normAutofit lnSpcReduction="10000"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2"/>
                </a:solidFill>
                <a:latin typeface="Myriad Pro Light" panose="020B0403030403020204" pitchFamily="34" charset="0"/>
                <a:ea typeface="MS PGothic" panose="020B0600070205080204" pitchFamily="34" charset="-128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5000"/>
              <a:buFont typeface="Wingdings" panose="05000000000000000000" pitchFamily="2" charset="2"/>
              <a:buChar char="n"/>
              <a:defRPr sz="2600">
                <a:solidFill>
                  <a:srgbClr val="800000"/>
                </a:solidFill>
                <a:latin typeface="Myriad Pro Light" panose="020B0403030403020204" pitchFamily="34" charset="0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2"/>
                </a:solidFill>
                <a:latin typeface="Myriad Pro Light" panose="020B0403030403020204" pitchFamily="34" charset="0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rgbClr val="800000"/>
                </a:solidFill>
                <a:latin typeface="Myriad Pro Light" panose="020B0403030403020204" pitchFamily="34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Myriad Pro Light" panose="020B0403030403020204" pitchFamily="34" charset="0"/>
                <a:ea typeface="MS PGothic" panose="020B0600070205080204" pitchFamily="34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2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2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2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2"/>
                </a:solidFill>
                <a:latin typeface="+mn-lt"/>
              </a:defRPr>
            </a:lvl9pPr>
          </a:lstStyle>
          <a:p>
            <a:pPr eaLnBrk="1" hangingPunct="1"/>
            <a:r>
              <a:rPr lang="en-US" altLang="en-US" sz="2400" dirty="0"/>
              <a:t>Main inhibitors (costs) of using a DBMS:</a:t>
            </a:r>
          </a:p>
          <a:p>
            <a:pPr lvl="1" eaLnBrk="1" hangingPunct="1"/>
            <a:r>
              <a:rPr lang="en-US" altLang="en-US" sz="2200" dirty="0"/>
              <a:t>High initial investment and possible need for additional hardware</a:t>
            </a:r>
          </a:p>
          <a:p>
            <a:pPr lvl="1" eaLnBrk="1" hangingPunct="1"/>
            <a:r>
              <a:rPr lang="en-US" altLang="en-US" sz="2200" dirty="0"/>
              <a:t>Overhead for providing generality, security, concurrency control, recovery, and  integrity functions</a:t>
            </a:r>
          </a:p>
          <a:p>
            <a:pPr eaLnBrk="1" hangingPunct="1"/>
            <a:r>
              <a:rPr lang="en-US" altLang="en-US" sz="2400" dirty="0"/>
              <a:t>When a DBMS may be unnecessary:</a:t>
            </a:r>
          </a:p>
          <a:p>
            <a:pPr lvl="1" eaLnBrk="1" hangingPunct="1"/>
            <a:r>
              <a:rPr lang="en-US" altLang="en-US" sz="2200" dirty="0"/>
              <a:t>If the database and applications are simple, well defined, and not expected to change</a:t>
            </a:r>
          </a:p>
          <a:p>
            <a:pPr lvl="1" eaLnBrk="1" hangingPunct="1"/>
            <a:r>
              <a:rPr lang="en-US" altLang="en-US" sz="2200" dirty="0"/>
              <a:t>If access to data by multiple users is not required</a:t>
            </a:r>
          </a:p>
          <a:p>
            <a:pPr eaLnBrk="1" hangingPunct="1"/>
            <a:r>
              <a:rPr lang="en-US" altLang="en-US" sz="2400" dirty="0"/>
              <a:t>When a DBMS may be infeasible</a:t>
            </a:r>
          </a:p>
          <a:p>
            <a:pPr lvl="1" eaLnBrk="1" hangingPunct="1"/>
            <a:r>
              <a:rPr lang="en-US" altLang="en-US" sz="2200" dirty="0"/>
              <a:t>In embedded systems where a general-purpose DBMS may not fit in available storage</a:t>
            </a:r>
          </a:p>
        </p:txBody>
      </p:sp>
    </p:spTree>
    <p:extLst>
      <p:ext uri="{BB962C8B-B14F-4D97-AF65-F5344CB8AC3E}">
        <p14:creationId xmlns:p14="http://schemas.microsoft.com/office/powerpoint/2010/main" val="11022330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>
            <a:extLst>
              <a:ext uri="{FF2B5EF4-FFF2-40B4-BE49-F238E27FC236}">
                <a16:creationId xmlns:a16="http://schemas.microsoft.com/office/drawing/2014/main" id="{6833BD82-B527-F184-E377-767E8B59FE4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8079581" cy="1658198"/>
          </a:xfrm>
        </p:spPr>
        <p:txBody>
          <a:bodyPr/>
          <a:lstStyle/>
          <a:p>
            <a:r>
              <a:rPr lang="en-US" altLang="en-US" dirty="0"/>
              <a:t>Recent Developments (1)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3CF5F5-2F55-AF1B-D4FB-95257D8F18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350" y="1656689"/>
            <a:ext cx="8065294" cy="3766185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b="1" dirty="0">
                <a:ea typeface="+mn-ea"/>
              </a:rPr>
              <a:t>Social Networks </a:t>
            </a:r>
            <a:r>
              <a:rPr lang="en-US" dirty="0">
                <a:ea typeface="+mn-ea"/>
              </a:rPr>
              <a:t>started capturing a lot of information about people and about communications among people-posts, tweets, photos, videos in systems such as:</a:t>
            </a:r>
          </a:p>
          <a:p>
            <a:pPr marL="400050" lvl="1" indent="0">
              <a:buFont typeface="Wingdings" panose="05000000000000000000" pitchFamily="2" charset="2"/>
              <a:buNone/>
              <a:defRPr/>
            </a:pPr>
            <a:r>
              <a:rPr lang="en-US" dirty="0">
                <a:ea typeface="+mn-ea"/>
              </a:rPr>
              <a:t>- Facebook</a:t>
            </a:r>
          </a:p>
          <a:p>
            <a:pPr marL="400050" lvl="1" indent="0">
              <a:buFont typeface="Wingdings" panose="05000000000000000000" pitchFamily="2" charset="2"/>
              <a:buNone/>
              <a:defRPr/>
            </a:pPr>
            <a:r>
              <a:rPr lang="en-US" dirty="0">
                <a:ea typeface="+mn-ea"/>
              </a:rPr>
              <a:t>- Twitter</a:t>
            </a:r>
          </a:p>
          <a:p>
            <a:pPr marL="400050" lvl="1" indent="0">
              <a:buFont typeface="Wingdings" panose="05000000000000000000" pitchFamily="2" charset="2"/>
              <a:buNone/>
              <a:defRPr/>
            </a:pPr>
            <a:r>
              <a:rPr lang="en-US" dirty="0">
                <a:ea typeface="+mn-ea"/>
              </a:rPr>
              <a:t>- Linked-In</a:t>
            </a:r>
          </a:p>
          <a:p>
            <a:pPr>
              <a:defRPr/>
            </a:pPr>
            <a:r>
              <a:rPr lang="en-US" dirty="0">
                <a:ea typeface="+mn-ea"/>
              </a:rPr>
              <a:t>All of the above constitutes data</a:t>
            </a:r>
          </a:p>
          <a:p>
            <a:pPr>
              <a:defRPr/>
            </a:pPr>
            <a:r>
              <a:rPr lang="en-US" b="1" dirty="0">
                <a:ea typeface="+mn-ea"/>
              </a:rPr>
              <a:t>Search Engines</a:t>
            </a:r>
            <a:r>
              <a:rPr lang="en-US" dirty="0">
                <a:ea typeface="+mn-ea"/>
              </a:rPr>
              <a:t>, Google, Bing, Yahoo: collect their own repository of web pages for searching purposes</a:t>
            </a:r>
          </a:p>
        </p:txBody>
      </p:sp>
    </p:spTree>
    <p:extLst>
      <p:ext uri="{BB962C8B-B14F-4D97-AF65-F5344CB8AC3E}">
        <p14:creationId xmlns:p14="http://schemas.microsoft.com/office/powerpoint/2010/main" val="40940579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>
            <a:extLst>
              <a:ext uri="{FF2B5EF4-FFF2-40B4-BE49-F238E27FC236}">
                <a16:creationId xmlns:a16="http://schemas.microsoft.com/office/drawing/2014/main" id="{E0400229-92C4-BAFE-2EC8-EF1D04FCEC4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6200" y="8761"/>
            <a:ext cx="8079581" cy="1658198"/>
          </a:xfrm>
        </p:spPr>
        <p:txBody>
          <a:bodyPr/>
          <a:lstStyle/>
          <a:p>
            <a:r>
              <a:rPr lang="en-US" altLang="en-US" dirty="0"/>
              <a:t>Recent Developments (2)</a:t>
            </a:r>
          </a:p>
        </p:txBody>
      </p:sp>
      <p:sp>
        <p:nvSpPr>
          <p:cNvPr id="15363" name="Content Placeholder 2">
            <a:extLst>
              <a:ext uri="{FF2B5EF4-FFF2-40B4-BE49-F238E27FC236}">
                <a16:creationId xmlns:a16="http://schemas.microsoft.com/office/drawing/2014/main" id="{E89A22EC-3ABD-101E-A99F-C2FF71A1A4A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514350" y="1828800"/>
            <a:ext cx="8065294" cy="3766185"/>
          </a:xfrm>
        </p:spPr>
        <p:txBody>
          <a:bodyPr/>
          <a:lstStyle/>
          <a:p>
            <a:r>
              <a:rPr lang="en-US" altLang="en-US" dirty="0"/>
              <a:t>New technologies are emerging from the so-called non-SQL, non-database software vendors to manage vast amounts of data generated on the web:</a:t>
            </a:r>
          </a:p>
          <a:p>
            <a:pPr lvl="1"/>
            <a:r>
              <a:rPr lang="en-US" altLang="en-US" b="1" dirty="0"/>
              <a:t>Big data </a:t>
            </a:r>
            <a:r>
              <a:rPr lang="en-US" altLang="en-US" dirty="0"/>
              <a:t>storage systems involving large clusters of distributed computers (Chapter 25)</a:t>
            </a:r>
          </a:p>
          <a:p>
            <a:pPr lvl="1"/>
            <a:r>
              <a:rPr lang="en-US" altLang="en-US" b="1" dirty="0"/>
              <a:t>NOSQL</a:t>
            </a:r>
            <a:r>
              <a:rPr lang="en-US" altLang="en-US" dirty="0"/>
              <a:t> (Non-SQL, Not Only SQL) systems (Chapter 24)</a:t>
            </a:r>
          </a:p>
          <a:p>
            <a:endParaRPr lang="en-US" altLang="en-US" dirty="0"/>
          </a:p>
          <a:p>
            <a:r>
              <a:rPr lang="en-US" altLang="en-US" dirty="0"/>
              <a:t>A large amount of data now resides on the “cloud” which means it is in huge data centers using thousands of machines.</a:t>
            </a:r>
          </a:p>
          <a:p>
            <a:pPr>
              <a:buFont typeface="Wingdings" panose="05000000000000000000" pitchFamily="2" charset="2"/>
              <a:buNone/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5762643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1CCD5EF-766D-43B9-A25D-19122E5FB1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2600" y="643467"/>
            <a:ext cx="8178799" cy="1989682"/>
          </a:xfrm>
          <a:prstGeom prst="rect">
            <a:avLst/>
          </a:prstGeom>
          <a:solidFill>
            <a:schemeClr val="accent1"/>
          </a:solidFill>
          <a:ln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9699C9-77F1-4E33-A750-CB78C7EA29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4646" y="806204"/>
            <a:ext cx="7934706" cy="1664208"/>
          </a:xfrm>
          <a:prstGeom prst="rect">
            <a:avLst/>
          </a:prstGeom>
          <a:noFill/>
          <a:ln cap="sq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3884" y="1059736"/>
            <a:ext cx="7530175" cy="122813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5400">
                <a:solidFill>
                  <a:srgbClr val="FFFFFF"/>
                </a:solidFill>
              </a:rPr>
              <a:t>Evaluation Criteria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03884" y="2973313"/>
            <a:ext cx="7530175" cy="2903099"/>
          </a:xfrm>
        </p:spPr>
        <p:txBody>
          <a:bodyPr vert="horz" lIns="91440" tIns="45720" rIns="91440" bIns="45720" rtlCol="0">
            <a:normAutofit/>
          </a:bodyPr>
          <a:lstStyle/>
          <a:p>
            <a:pPr defTabSz="914400">
              <a:lnSpc>
                <a:spcPct val="85000"/>
              </a:lnSpc>
              <a:spcAft>
                <a:spcPts val="600"/>
              </a:spcAft>
              <a:buFont typeface="Arial" pitchFamily="34" charset="0"/>
              <a:buChar char=" "/>
            </a:pP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Formal Exam                                    60%           (3 hour paper)</a:t>
            </a:r>
          </a:p>
          <a:p>
            <a:pPr defTabSz="914400">
              <a:lnSpc>
                <a:spcPct val="85000"/>
              </a:lnSpc>
              <a:spcAft>
                <a:spcPts val="600"/>
              </a:spcAft>
              <a:buFont typeface="Arial" pitchFamily="34" charset="0"/>
              <a:buChar char=" "/>
            </a:pPr>
            <a:endParaRPr lang="en-US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defTabSz="914400">
              <a:lnSpc>
                <a:spcPct val="85000"/>
              </a:lnSpc>
              <a:spcAft>
                <a:spcPts val="600"/>
              </a:spcAft>
              <a:buFont typeface="Arial" pitchFamily="34" charset="0"/>
              <a:buChar char=" "/>
            </a:pP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In course Assignments                  40%            (Quizzes, Assignments, Tutorials)</a:t>
            </a:r>
          </a:p>
        </p:txBody>
      </p:sp>
    </p:spTree>
    <p:extLst>
      <p:ext uri="{BB962C8B-B14F-4D97-AF65-F5344CB8AC3E}">
        <p14:creationId xmlns:p14="http://schemas.microsoft.com/office/powerpoint/2010/main" val="38178286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87AB319-64C0-4E2D-B1CD-0A970301BE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E36B62D-34E6-41D4-B3AA-AC21AB3879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782" y="770467"/>
            <a:ext cx="4956722" cy="3352800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8800">
                <a:solidFill>
                  <a:srgbClr val="FFFFFF"/>
                </a:solidFill>
              </a:rPr>
              <a:t>Thank You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7E92409-AD19-4CE3-9956-8C03560F7E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7929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pic>
        <p:nvPicPr>
          <p:cNvPr id="6" name="Graphic 5" descr="Smiling Face with No Fill">
            <a:extLst>
              <a:ext uri="{FF2B5EF4-FFF2-40B4-BE49-F238E27FC236}">
                <a16:creationId xmlns:a16="http://schemas.microsoft.com/office/drawing/2014/main" id="{2353CD3D-A833-4999-92D3-ABB6E5FA55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2598" y="2161717"/>
            <a:ext cx="2514096" cy="2514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3341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1CCD5EF-766D-43B9-A25D-19122E5FB1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2601" y="643467"/>
            <a:ext cx="3008121" cy="5571066"/>
          </a:xfrm>
          <a:prstGeom prst="rect">
            <a:avLst/>
          </a:prstGeom>
          <a:solidFill>
            <a:schemeClr val="accent1"/>
          </a:solidFill>
          <a:ln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9699C9-77F1-4E33-A750-CB78C7EA29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4645" y="809244"/>
            <a:ext cx="2763774" cy="5239512"/>
          </a:xfrm>
          <a:prstGeom prst="rect">
            <a:avLst/>
          </a:prstGeom>
          <a:noFill/>
          <a:ln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969" y="1031634"/>
            <a:ext cx="2526323" cy="484477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3000">
                <a:solidFill>
                  <a:srgbClr val="FFFFFF"/>
                </a:solidFill>
              </a:rPr>
              <a:t>Recommended Texts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967343" y="1031634"/>
            <a:ext cx="4605442" cy="474623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85000"/>
              </a:lnSpc>
              <a:spcAft>
                <a:spcPts val="600"/>
              </a:spcAft>
              <a:buFont typeface="Arial" pitchFamily="34" charset="0"/>
              <a:buChar char=" "/>
            </a:pP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Fundamentals of Database Systems’ by Elmasri/Navathe </a:t>
            </a:r>
          </a:p>
          <a:p>
            <a:pPr defTabSz="914400">
              <a:lnSpc>
                <a:spcPct val="85000"/>
              </a:lnSpc>
              <a:spcAft>
                <a:spcPts val="600"/>
              </a:spcAft>
              <a:buFont typeface="Arial" pitchFamily="34" charset="0"/>
              <a:buChar char=" "/>
            </a:pPr>
            <a:endParaRPr lang="en-US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defTabSz="914400">
              <a:lnSpc>
                <a:spcPct val="85000"/>
              </a:lnSpc>
              <a:spcAft>
                <a:spcPts val="600"/>
              </a:spcAft>
              <a:buFont typeface="Arial" pitchFamily="34" charset="0"/>
              <a:buChar char=" "/>
            </a:pPr>
            <a:endParaRPr lang="en-US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defTabSz="914400">
              <a:lnSpc>
                <a:spcPct val="85000"/>
              </a:lnSpc>
              <a:spcAft>
                <a:spcPts val="600"/>
              </a:spcAft>
              <a:buFont typeface="Arial" pitchFamily="34" charset="0"/>
              <a:buChar char=" "/>
            </a:pP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‘Database Systems: A practical approach to design, implementation and management’ by Connolly and Begg</a:t>
            </a:r>
          </a:p>
        </p:txBody>
      </p:sp>
    </p:spTree>
    <p:extLst>
      <p:ext uri="{BB962C8B-B14F-4D97-AF65-F5344CB8AC3E}">
        <p14:creationId xmlns:p14="http://schemas.microsoft.com/office/powerpoint/2010/main" val="3433992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E7CFAA6-1DBB-43B0-BD82-2FB83CF4E4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9723" y="639763"/>
            <a:ext cx="2998270" cy="549275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5200" b="1">
                <a:solidFill>
                  <a:srgbClr val="FFFFFF"/>
                </a:solidFill>
              </a:rPr>
              <a:t>Road Map</a:t>
            </a:r>
          </a:p>
        </p:txBody>
      </p:sp>
      <p:graphicFrame>
        <p:nvGraphicFramePr>
          <p:cNvPr id="5" name="TextBox 2">
            <a:extLst>
              <a:ext uri="{FF2B5EF4-FFF2-40B4-BE49-F238E27FC236}">
                <a16:creationId xmlns:a16="http://schemas.microsoft.com/office/drawing/2014/main" id="{C5EC227E-B7FB-451D-B7D5-B9A586DDF76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18708816"/>
              </p:ext>
            </p:extLst>
          </p:nvPr>
        </p:nvGraphicFramePr>
        <p:xfrm>
          <a:off x="3966260" y="639763"/>
          <a:ext cx="4691043" cy="54927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671510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E7CFAA6-1DBB-43B0-BD82-2FB83CF4E4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9723" y="639763"/>
            <a:ext cx="2998270" cy="549275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5200" b="1">
                <a:solidFill>
                  <a:srgbClr val="FFFFFF"/>
                </a:solidFill>
              </a:rPr>
              <a:t>Road Map</a:t>
            </a:r>
          </a:p>
        </p:txBody>
      </p:sp>
      <p:graphicFrame>
        <p:nvGraphicFramePr>
          <p:cNvPr id="5" name="TextBox 2">
            <a:extLst>
              <a:ext uri="{FF2B5EF4-FFF2-40B4-BE49-F238E27FC236}">
                <a16:creationId xmlns:a16="http://schemas.microsoft.com/office/drawing/2014/main" id="{BBB1EDA4-438C-480D-8C68-330AF26B7E7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22877914"/>
              </p:ext>
            </p:extLst>
          </p:nvPr>
        </p:nvGraphicFramePr>
        <p:xfrm>
          <a:off x="3966260" y="639763"/>
          <a:ext cx="4691043" cy="54927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535305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D976C13-68E6-4E25-B13E-FC3A2D3F66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D8F1FFB-5F90-4FEF-9CD9-AFBD5DE6B9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B43FA47-BA5F-408C-A681-89DC58E9E2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040380" y="2071116"/>
            <a:ext cx="0" cy="27157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3401059" y="965200"/>
            <a:ext cx="5138293" cy="491121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8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7000" b="1" spc="-120">
                <a:latin typeface="+mj-lt"/>
                <a:ea typeface="+mj-ea"/>
                <a:cs typeface="+mj-cs"/>
              </a:rPr>
              <a:t>Database Management Systems</a:t>
            </a:r>
          </a:p>
          <a:p>
            <a:pPr defTabSz="914400">
              <a:lnSpc>
                <a:spcPct val="80000"/>
              </a:lnSpc>
              <a:spcBef>
                <a:spcPct val="0"/>
              </a:spcBef>
              <a:spcAft>
                <a:spcPts val="600"/>
              </a:spcAft>
            </a:pPr>
            <a:endParaRPr lang="en-US" sz="7000" b="1" spc="-12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2821046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574C4C6-D087-46D7-8850-1DF2ECE6E5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833" t="35556" r="42501" b="25926"/>
          <a:stretch/>
        </p:blipFill>
        <p:spPr>
          <a:xfrm>
            <a:off x="838200" y="1295400"/>
            <a:ext cx="3352800" cy="1981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1ADAFCA-AAAC-48E2-95B0-1372423EC0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387" t="33460" r="47814" b="23954"/>
          <a:stretch/>
        </p:blipFill>
        <p:spPr>
          <a:xfrm>
            <a:off x="5943600" y="4038600"/>
            <a:ext cx="2743200" cy="2133600"/>
          </a:xfrm>
          <a:prstGeom prst="rect">
            <a:avLst/>
          </a:prstGeom>
        </p:spPr>
      </p:pic>
      <p:sp>
        <p:nvSpPr>
          <p:cNvPr id="6" name="Arrow: Curved Down 5">
            <a:extLst>
              <a:ext uri="{FF2B5EF4-FFF2-40B4-BE49-F238E27FC236}">
                <a16:creationId xmlns:a16="http://schemas.microsoft.com/office/drawing/2014/main" id="{CFCDBFD2-BF04-4269-9658-DF96A62F87F2}"/>
              </a:ext>
            </a:extLst>
          </p:cNvPr>
          <p:cNvSpPr/>
          <p:nvPr/>
        </p:nvSpPr>
        <p:spPr>
          <a:xfrm rot="1918477">
            <a:off x="4450394" y="3229063"/>
            <a:ext cx="1987749" cy="685800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C5DDC2-07B0-498E-B2A4-EC846DF037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3581401"/>
            <a:ext cx="2286000" cy="1714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C63F16B-CB81-4170-BD5C-EDA98FBED6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19400" y="4178548"/>
            <a:ext cx="2018068" cy="139650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232CC84-B239-4002-A1BF-0247B7B5CB18}"/>
              </a:ext>
            </a:extLst>
          </p:cNvPr>
          <p:cNvSpPr txBox="1"/>
          <p:nvPr/>
        </p:nvSpPr>
        <p:spPr>
          <a:xfrm>
            <a:off x="5181600" y="2177493"/>
            <a:ext cx="335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Store and Manage Data</a:t>
            </a:r>
          </a:p>
        </p:txBody>
      </p:sp>
    </p:spTree>
    <p:extLst>
      <p:ext uri="{BB962C8B-B14F-4D97-AF65-F5344CB8AC3E}">
        <p14:creationId xmlns:p14="http://schemas.microsoft.com/office/powerpoint/2010/main" val="6493859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7CEFFDD-605F-41E2-8017-6484074C5C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6994" y="0"/>
            <a:ext cx="3477006" cy="6858000"/>
          </a:xfrm>
          <a:prstGeom prst="rect">
            <a:avLst/>
          </a:prstGeom>
          <a:solidFill>
            <a:srgbClr val="583663"/>
          </a:solidFill>
          <a:ln>
            <a:solidFill>
              <a:srgbClr val="5836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E4F510-30F4-4C93-8808-02DE43FCF0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667" t="38148" r="47499" b="20370"/>
          <a:stretch/>
        </p:blipFill>
        <p:spPr>
          <a:xfrm>
            <a:off x="475499" y="1652403"/>
            <a:ext cx="4708897" cy="356345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F9AA3A6-9420-4601-BCC2-92EA131CE26B}"/>
              </a:ext>
            </a:extLst>
          </p:cNvPr>
          <p:cNvSpPr txBox="1"/>
          <p:nvPr/>
        </p:nvSpPr>
        <p:spPr>
          <a:xfrm>
            <a:off x="6129909" y="2419773"/>
            <a:ext cx="2551176" cy="3358092"/>
          </a:xfrm>
        </p:spPr>
        <p:txBody>
          <a:bodyPr vert="horz" lIns="91440" tIns="45720" rIns="91440" bIns="45720" rtlCol="0">
            <a:normAutofit/>
          </a:bodyPr>
          <a:lstStyle/>
          <a:p>
            <a:pPr defTabSz="914400">
              <a:lnSpc>
                <a:spcPct val="85000"/>
              </a:lnSpc>
              <a:spcAft>
                <a:spcPts val="600"/>
              </a:spcAft>
              <a:buFont typeface="Arial" pitchFamily="34" charset="0"/>
              <a:buChar char=" "/>
            </a:pPr>
            <a:r>
              <a:rPr lang="en-US" sz="1600">
                <a:solidFill>
                  <a:srgbClr val="FFFFFF"/>
                </a:solidFill>
              </a:rPr>
              <a:t>Data is generated manually and automatically</a:t>
            </a:r>
          </a:p>
        </p:txBody>
      </p:sp>
    </p:spTree>
    <p:extLst>
      <p:ext uri="{BB962C8B-B14F-4D97-AF65-F5344CB8AC3E}">
        <p14:creationId xmlns:p14="http://schemas.microsoft.com/office/powerpoint/2010/main" val="908361888"/>
      </p:ext>
    </p:extLst>
  </p:cSld>
  <p:clrMapOvr>
    <a:masterClrMapping/>
  </p:clrMapOvr>
</p:sld>
</file>

<file path=ppt/theme/theme1.xml><?xml version="1.0" encoding="utf-8"?>
<a:theme xmlns:a="http://schemas.openxmlformats.org/drawingml/2006/main" name="Metropolitan">
  <a:themeElements>
    <a:clrScheme name="Metropolitan">
      <a:dk1>
        <a:sysClr val="windowText" lastClr="000000"/>
      </a:dk1>
      <a:lt1>
        <a:sysClr val="window" lastClr="FFFFFF"/>
      </a:lt1>
      <a:dk2>
        <a:srgbClr val="162F33"/>
      </a:dk2>
      <a:lt2>
        <a:srgbClr val="EAF0E0"/>
      </a:lt2>
      <a:accent1>
        <a:srgbClr val="50B4C8"/>
      </a:accent1>
      <a:accent2>
        <a:srgbClr val="A8B97F"/>
      </a:accent2>
      <a:accent3>
        <a:srgbClr val="9B9256"/>
      </a:accent3>
      <a:accent4>
        <a:srgbClr val="657689"/>
      </a:accent4>
      <a:accent5>
        <a:srgbClr val="7A855D"/>
      </a:accent5>
      <a:accent6>
        <a:srgbClr val="84AC9D"/>
      </a:accent6>
      <a:hlink>
        <a:srgbClr val="2370CD"/>
      </a:hlink>
      <a:folHlink>
        <a:srgbClr val="877589"/>
      </a:folHlink>
    </a:clrScheme>
    <a:fontScheme name="Metropolita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Metropolitan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00000"/>
                <a:lumMod val="110000"/>
              </a:schemeClr>
            </a:gs>
            <a:gs pos="50000">
              <a:schemeClr val="phClr">
                <a:tint val="75000"/>
                <a:satMod val="101000"/>
                <a:lumMod val="105000"/>
              </a:schemeClr>
            </a:gs>
            <a:gs pos="100000">
              <a:schemeClr val="phClr">
                <a:tint val="82000"/>
                <a:satMod val="104000"/>
                <a:lumMod val="105000"/>
              </a:schemeClr>
            </a:gs>
          </a:gsLst>
          <a:lin ang="27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0000"/>
                <a:lumMod val="100000"/>
              </a:schemeClr>
            </a:gs>
            <a:gs pos="100000">
              <a:schemeClr val="phClr">
                <a:shade val="80000"/>
                <a:satMod val="100000"/>
                <a:lumMod val="99000"/>
              </a:schemeClr>
            </a:gs>
          </a:gsLst>
          <a:lin ang="27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tropolitan" id="{4C5440D6-04D2-4954-96CF-F251137069B2}" vid="{79CFCA13-9412-4290-BB4B-85112F88857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3430421D3D7A3499A53E3C97504A71F" ma:contentTypeVersion="0" ma:contentTypeDescription="Create a new document." ma:contentTypeScope="" ma:versionID="5b04da0cf104203f268789e5ae54073e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0967b7be50301903c78f9c39c6fd9af8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E26AF8C-27CE-4B52-911D-AEACED37B085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F4657856-84DF-4D7D-8F70-39292EE7DBF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FCCCEF9-C2B2-4CBE-B94B-169DAD1637F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TM03457491[[fn=Metropolitan]]</Template>
  <TotalTime>1117</TotalTime>
  <Words>807</Words>
  <Application>Microsoft Office PowerPoint</Application>
  <PresentationFormat>On-screen Show (4:3)</PresentationFormat>
  <Paragraphs>168</Paragraphs>
  <Slides>30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8" baseType="lpstr">
      <vt:lpstr>Arial</vt:lpstr>
      <vt:lpstr>Calibri</vt:lpstr>
      <vt:lpstr>Calibri Light</vt:lpstr>
      <vt:lpstr>Myriad Pro Light</vt:lpstr>
      <vt:lpstr>Tahoma</vt:lpstr>
      <vt:lpstr>Times</vt:lpstr>
      <vt:lpstr>Wingdings</vt:lpstr>
      <vt:lpstr>Metropolitan</vt:lpstr>
      <vt:lpstr>CS105.3                                Database Management Systems</vt:lpstr>
      <vt:lpstr>Delivery Schedule</vt:lpstr>
      <vt:lpstr>Evaluation Criteria</vt:lpstr>
      <vt:lpstr>Recommended Texts</vt:lpstr>
      <vt:lpstr>Road Map</vt:lpstr>
      <vt:lpstr>Road Map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File Processing Systems</vt:lpstr>
      <vt:lpstr>PowerPoint Presentation</vt:lpstr>
      <vt:lpstr>PowerPoint Presentation</vt:lpstr>
      <vt:lpstr>PowerPoint Presentation</vt:lpstr>
      <vt:lpstr>What is data, database, DBMS</vt:lpstr>
      <vt:lpstr>Types of Databases and Database Applications</vt:lpstr>
      <vt:lpstr>PowerPoint Presentation</vt:lpstr>
      <vt:lpstr>PowerPoint Presentation</vt:lpstr>
      <vt:lpstr>When Not to Use DBMS</vt:lpstr>
      <vt:lpstr>Recent Developments (1)</vt:lpstr>
      <vt:lpstr>Recent Developments (2)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Bioinformatics</dc:title>
  <dc:creator>manoja</dc:creator>
  <cp:lastModifiedBy>Manoja Weerasekara</cp:lastModifiedBy>
  <cp:revision>66</cp:revision>
  <dcterms:created xsi:type="dcterms:W3CDTF">2012-10-29T08:55:31Z</dcterms:created>
  <dcterms:modified xsi:type="dcterms:W3CDTF">2022-05-30T09:37:52Z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0x010100B3430421D3D7A3499A53E3C97504A71F</vt:lpwstr>
  </property>
</Properties>
</file>